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8" r:id="rId1"/>
    <p:sldMasterId id="2147483802" r:id="rId2"/>
    <p:sldMasterId id="2147483823" r:id="rId3"/>
  </p:sldMasterIdLst>
  <p:notesMasterIdLst>
    <p:notesMasterId r:id="rId96"/>
  </p:notesMasterIdLst>
  <p:sldIdLst>
    <p:sldId id="597" r:id="rId4"/>
    <p:sldId id="596" r:id="rId5"/>
    <p:sldId id="601" r:id="rId6"/>
    <p:sldId id="602" r:id="rId7"/>
    <p:sldId id="603" r:id="rId8"/>
    <p:sldId id="604" r:id="rId9"/>
    <p:sldId id="605" r:id="rId10"/>
    <p:sldId id="606" r:id="rId11"/>
    <p:sldId id="607" r:id="rId12"/>
    <p:sldId id="608" r:id="rId13"/>
    <p:sldId id="609" r:id="rId14"/>
    <p:sldId id="610" r:id="rId15"/>
    <p:sldId id="611" r:id="rId16"/>
    <p:sldId id="612" r:id="rId17"/>
    <p:sldId id="613" r:id="rId18"/>
    <p:sldId id="614" r:id="rId19"/>
    <p:sldId id="615" r:id="rId20"/>
    <p:sldId id="616" r:id="rId21"/>
    <p:sldId id="617" r:id="rId22"/>
    <p:sldId id="618" r:id="rId23"/>
    <p:sldId id="619" r:id="rId24"/>
    <p:sldId id="620" r:id="rId25"/>
    <p:sldId id="623" r:id="rId26"/>
    <p:sldId id="624" r:id="rId27"/>
    <p:sldId id="625" r:id="rId28"/>
    <p:sldId id="626" r:id="rId29"/>
    <p:sldId id="627" r:id="rId30"/>
    <p:sldId id="628" r:id="rId31"/>
    <p:sldId id="629" r:id="rId32"/>
    <p:sldId id="630" r:id="rId33"/>
    <p:sldId id="631" r:id="rId34"/>
    <p:sldId id="632" r:id="rId35"/>
    <p:sldId id="633" r:id="rId36"/>
    <p:sldId id="662" r:id="rId37"/>
    <p:sldId id="635" r:id="rId38"/>
    <p:sldId id="636" r:id="rId39"/>
    <p:sldId id="637" r:id="rId40"/>
    <p:sldId id="638" r:id="rId41"/>
    <p:sldId id="639" r:id="rId42"/>
    <p:sldId id="663" r:id="rId43"/>
    <p:sldId id="669" r:id="rId44"/>
    <p:sldId id="670" r:id="rId45"/>
    <p:sldId id="641" r:id="rId46"/>
    <p:sldId id="664" r:id="rId47"/>
    <p:sldId id="665" r:id="rId48"/>
    <p:sldId id="666" r:id="rId49"/>
    <p:sldId id="645" r:id="rId50"/>
    <p:sldId id="667" r:id="rId51"/>
    <p:sldId id="668" r:id="rId52"/>
    <p:sldId id="648" r:id="rId53"/>
    <p:sldId id="649" r:id="rId54"/>
    <p:sldId id="650" r:id="rId55"/>
    <p:sldId id="651" r:id="rId56"/>
    <p:sldId id="652" r:id="rId57"/>
    <p:sldId id="654" r:id="rId58"/>
    <p:sldId id="655" r:id="rId59"/>
    <p:sldId id="656" r:id="rId60"/>
    <p:sldId id="671" r:id="rId61"/>
    <p:sldId id="672" r:id="rId62"/>
    <p:sldId id="657" r:id="rId63"/>
    <p:sldId id="658" r:id="rId64"/>
    <p:sldId id="659" r:id="rId65"/>
    <p:sldId id="660" r:id="rId66"/>
    <p:sldId id="661" r:id="rId67"/>
    <p:sldId id="685" r:id="rId68"/>
    <p:sldId id="686" r:id="rId69"/>
    <p:sldId id="687" r:id="rId70"/>
    <p:sldId id="688" r:id="rId71"/>
    <p:sldId id="689" r:id="rId72"/>
    <p:sldId id="690" r:id="rId73"/>
    <p:sldId id="691" r:id="rId74"/>
    <p:sldId id="692" r:id="rId75"/>
    <p:sldId id="693" r:id="rId76"/>
    <p:sldId id="694" r:id="rId77"/>
    <p:sldId id="695" r:id="rId78"/>
    <p:sldId id="696" r:id="rId79"/>
    <p:sldId id="697" r:id="rId80"/>
    <p:sldId id="698" r:id="rId81"/>
    <p:sldId id="699" r:id="rId82"/>
    <p:sldId id="673" r:id="rId83"/>
    <p:sldId id="674" r:id="rId84"/>
    <p:sldId id="675" r:id="rId85"/>
    <p:sldId id="676" r:id="rId86"/>
    <p:sldId id="677" r:id="rId87"/>
    <p:sldId id="678" r:id="rId88"/>
    <p:sldId id="679" r:id="rId89"/>
    <p:sldId id="680" r:id="rId90"/>
    <p:sldId id="681" r:id="rId91"/>
    <p:sldId id="682" r:id="rId92"/>
    <p:sldId id="683" r:id="rId93"/>
    <p:sldId id="684" r:id="rId94"/>
    <p:sldId id="592" r:id="rId95"/>
  </p:sldIdLst>
  <p:sldSz cx="12192000" cy="6858000"/>
  <p:notesSz cx="6858000" cy="9144000"/>
  <p:embeddedFontLst>
    <p:embeddedFont>
      <p:font typeface="文鼎古印體" panose="02010609010101010101" pitchFamily="49" charset="-120"/>
      <p:regular r:id="rId97"/>
    </p:embeddedFont>
    <p:embeddedFont>
      <p:font typeface="jf金萱 七分糖" panose="020B0800000000000000" pitchFamily="34" charset="-120"/>
      <p:bold r:id="rId98"/>
    </p:embeddedFont>
    <p:embeddedFont>
      <p:font typeface="凝書體 2.0 Regular" panose="020B0500000000000000" pitchFamily="34" charset="-120"/>
      <p:regular r:id="rId99"/>
    </p:embeddedFont>
    <p:embeddedFont>
      <p:font typeface="Calibri" panose="020F0502020204030204" pitchFamily="34" charset="0"/>
      <p:regular r:id="rId100"/>
      <p:bold r:id="rId101"/>
      <p:italic r:id="rId102"/>
      <p:boldItalic r:id="rId103"/>
    </p:embeddedFont>
    <p:embeddedFont>
      <p:font typeface="jf金萱 三分糖" panose="020B0400000000000000" pitchFamily="34" charset="-120"/>
      <p:regular r:id="rId104"/>
    </p:embeddedFont>
    <p:embeddedFont>
      <p:font typeface="Tunga" panose="020B0502040204020203" pitchFamily="34" charset="0"/>
      <p:regular r:id="rId105"/>
      <p:bold r:id="rId106"/>
    </p:embeddedFont>
    <p:embeddedFont>
      <p:font typeface="Franklin Gothic Book" panose="020B0503020102020204" pitchFamily="34" charset="0"/>
      <p:regular r:id="rId107"/>
      <p:italic r:id="rId108"/>
    </p:embeddedFont>
    <p:embeddedFont>
      <p:font typeface="標楷體" panose="03000509000000000000" pitchFamily="65" charset="-120"/>
      <p:regular r:id="rId109"/>
    </p:embeddedFont>
    <p:embeddedFont>
      <p:font typeface="Franklin Gothic Medium" panose="020B0603020102020204" pitchFamily="34" charset="0"/>
      <p:regular r:id="rId110"/>
      <p:italic r:id="rId111"/>
    </p:embeddedFont>
    <p:embeddedFont>
      <p:font typeface="Microsoft JhengHei UI" panose="020B0604030504040204" pitchFamily="34" charset="-120"/>
      <p:regular r:id="rId112"/>
      <p:bold r:id="rId113"/>
    </p:embeddedFont>
    <p:embeddedFont>
      <p:font typeface="微軟正黑體" panose="020B0604030504040204" pitchFamily="34" charset="-120"/>
      <p:regular r:id="rId114"/>
      <p:bold r:id="rId115"/>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8E4"/>
    <a:srgbClr val="A2D2C4"/>
    <a:srgbClr val="7BC0AD"/>
    <a:srgbClr val="66B8B7"/>
    <a:srgbClr val="98DCB7"/>
    <a:srgbClr val="D09C9F"/>
    <a:srgbClr val="97B5FE"/>
    <a:srgbClr val="F792CF"/>
    <a:srgbClr val="DABAF7"/>
    <a:srgbClr val="AEA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snapToGrid="0">
      <p:cViewPr varScale="1">
        <p:scale>
          <a:sx n="86" d="100"/>
          <a:sy n="86" d="100"/>
        </p:scale>
        <p:origin x="60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6.fntdata"/><Relationship Id="rId16" Type="http://schemas.openxmlformats.org/officeDocument/2006/relationships/slide" Target="slides/slide13.xml"/><Relationship Id="rId107" Type="http://schemas.openxmlformats.org/officeDocument/2006/relationships/font" Target="fonts/font1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6.fntdata"/><Relationship Id="rId110" Type="http://schemas.openxmlformats.org/officeDocument/2006/relationships/font" Target="fonts/font14.fntdata"/><Relationship Id="rId115" Type="http://schemas.openxmlformats.org/officeDocument/2006/relationships/font" Target="fonts/font19.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font" Target="fonts/font17.fntdata"/><Relationship Id="rId11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7.fntdata"/><Relationship Id="rId108" Type="http://schemas.openxmlformats.org/officeDocument/2006/relationships/font" Target="fonts/font12.fntdata"/><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0.fntdata"/><Relationship Id="rId114" Type="http://schemas.openxmlformats.org/officeDocument/2006/relationships/font" Target="fonts/font18.fntdata"/><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3.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A8D065-D244-4AB8-A471-4498179AA5D4}"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zh-TW" altLang="en-US"/>
        </a:p>
      </dgm:t>
    </dgm:pt>
    <dgm:pt modelId="{A134D8B3-9BFD-4F82-A4D4-B7CA8C748EC2}">
      <dgm:prSet phldrT="[文字]" custT="1"/>
      <dgm:spPr/>
      <dgm:t>
        <a:bodyPr/>
        <a:lstStyle/>
        <a:p>
          <a:pPr algn="ctr"/>
          <a:r>
            <a:rPr lang="en-US" altLang="zh-TW" sz="3000" b="1"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Read</a:t>
          </a:r>
          <a:endParaRPr lang="en-US" altLang="zh-TW"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algn="ctr"/>
          <a:r>
            <a:rPr lang="zh-TW" altLang="en-US"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閱讀力</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29D30960-09C1-45C7-BE0B-D1F3594943DD}" type="parTrans" cxnId="{EACACEE1-9ED9-4815-B704-927D20B7E37D}">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643ED4F8-81A4-45B6-8A02-21991C7E0EF4}" type="sibTrans" cxnId="{EACACEE1-9ED9-4815-B704-927D20B7E37D}">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28156B40-9DC5-4A69-9DAA-8B8DE14289C1}">
      <dgm:prSet phldrT="[文字]" custT="1"/>
      <dgm:spPr/>
      <dgm:t>
        <a:bodyPr/>
        <a:lstStyle/>
        <a:p>
          <a:r>
            <a:rPr lang="zh-TW" altLang="en-US" sz="3000" dirty="0">
              <a:solidFill>
                <a:schemeClr val="tx1"/>
              </a:solidFill>
              <a:latin typeface="jf金萱 七分糖" panose="020B0800000000000000" pitchFamily="34" charset="-120"/>
              <a:ea typeface="jf金萱 七分糖" panose="020B0800000000000000" pitchFamily="34" charset="-120"/>
            </a:rPr>
            <a:t>晨讀</a:t>
          </a:r>
        </a:p>
      </dgm:t>
    </dgm:pt>
    <dgm:pt modelId="{F4047A59-2227-41C4-BD98-0280B7158D50}" type="parTrans" cxnId="{74D6271B-7257-4EFA-A5F9-07C8455F4996}">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E9F335A3-C916-432A-BF85-8723A232FEDF}" type="sibTrans" cxnId="{74D6271B-7257-4EFA-A5F9-07C8455F4996}">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0B352110-0CE9-4299-BBDA-08D04BC81533}">
      <dgm:prSet phldrT="[文字]" custT="1"/>
      <dgm:spPr/>
      <dgm:t>
        <a:bodyPr/>
        <a:lstStyle/>
        <a:p>
          <a:pPr algn="ctr"/>
          <a:r>
            <a:rPr lang="en-US" altLang="zh-TW" sz="3000" b="1"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Learn</a:t>
          </a:r>
          <a:endParaRPr lang="en-US" altLang="zh-TW"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algn="ctr"/>
          <a:r>
            <a:rPr lang="zh-TW" altLang="en-US"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學習力</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D0247795-560A-470C-8E5B-1A69B067CE2A}" type="parTrans" cxnId="{365890F8-327B-42FE-B83A-0C2AF56FF305}">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B0E3769E-DEE8-491D-A9A7-6E856F75A10B}" type="sibTrans" cxnId="{365890F8-327B-42FE-B83A-0C2AF56FF305}">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54A87F34-8130-46C7-980B-5E31C567A636}">
      <dgm:prSet phldrT="[文字]" custT="1"/>
      <dgm:spPr/>
      <dgm:t>
        <a:bodyPr/>
        <a:lstStyle/>
        <a:p>
          <a:r>
            <a:rPr lang="zh-TW" altLang="en-US" sz="3000" dirty="0" smtClean="0">
              <a:solidFill>
                <a:schemeClr val="tx1"/>
              </a:solidFill>
              <a:latin typeface="jf金萱 七分糖" panose="020B0800000000000000" pitchFamily="34" charset="-120"/>
              <a:ea typeface="jf金萱 七分糖" panose="020B0800000000000000" pitchFamily="34" charset="-120"/>
            </a:rPr>
            <a:t>閱讀課程</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39DD963A-5A02-49A0-9902-D6F7D5163072}" type="parTrans" cxnId="{BBCB7BD3-B998-4BA2-A563-A4E5A6218957}">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BBC2FD23-586E-48CC-98C1-994EF0CDCC86}" type="sibTrans" cxnId="{BBCB7BD3-B998-4BA2-A563-A4E5A6218957}">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6BC97948-F980-4B4B-878C-43CD9FB67708}">
      <dgm:prSet phldrT="[文字]" custT="1"/>
      <dgm:spPr/>
      <dgm:t>
        <a:bodyPr/>
        <a:lstStyle/>
        <a:p>
          <a:pPr algn="ctr"/>
          <a:r>
            <a:rPr lang="en-US" altLang="zh-TW" sz="2800" b="1"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Express</a:t>
          </a:r>
        </a:p>
        <a:p>
          <a:pPr algn="ctr"/>
          <a:r>
            <a:rPr lang="zh-TW" altLang="en-US" sz="3000" b="1"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表達</a:t>
          </a:r>
          <a:r>
            <a:rPr lang="zh-TW" altLang="en-US"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力</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3F419B67-D0C4-47AD-97AE-F263114F2B95}" type="parTrans" cxnId="{D6F760DB-3954-4EBC-9171-3BD2EF3D573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7D0AB595-C0C1-47FF-8188-64DDAD9CC9D4}" type="sibTrans" cxnId="{D6F760DB-3954-4EBC-9171-3BD2EF3D573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87AD686C-B5C7-4B15-B99B-54155E4504A7}">
      <dgm:prSet phldrT="[文字]" custT="1"/>
      <dgm:spPr/>
      <dgm:t>
        <a:bodyPr/>
        <a:lstStyle/>
        <a:p>
          <a:r>
            <a:rPr lang="zh-TW" altLang="en-US" sz="3000" dirty="0">
              <a:solidFill>
                <a:schemeClr val="tx1"/>
              </a:solidFill>
              <a:latin typeface="jf金萱 七分糖" panose="020B0800000000000000" pitchFamily="34" charset="-120"/>
              <a:ea typeface="jf金萱 七分糖" panose="020B0800000000000000" pitchFamily="34" charset="-120"/>
            </a:rPr>
            <a:t>聊書</a:t>
          </a:r>
        </a:p>
      </dgm:t>
    </dgm:pt>
    <dgm:pt modelId="{E4E21EFC-CCE4-4B5F-B976-9A91D8DE8CAA}" type="parTrans" cxnId="{FB8A080F-1B92-42F1-9332-1FBE995446F4}">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FEAE1B71-E3E3-4244-8B78-465C6501238E}" type="sibTrans" cxnId="{FB8A080F-1B92-42F1-9332-1FBE995446F4}">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4FB84CA6-AC46-43D8-B4C4-0B06C7BD6A7B}">
      <dgm:prSet phldrT="[文字]" custT="1"/>
      <dgm:spPr/>
      <dgm:t>
        <a:bodyPr/>
        <a:lstStyle/>
        <a:p>
          <a:pPr algn="ctr"/>
          <a:r>
            <a:rPr lang="en-US" altLang="zh-TW" sz="3000" b="1"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Write</a:t>
          </a:r>
          <a:endParaRPr lang="en-US" altLang="zh-TW" sz="3000" b="1"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algn="ctr"/>
          <a:r>
            <a:rPr lang="zh-TW" altLang="en-US" sz="3000" b="1" cap="none"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寫作力</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6ADE44CE-D396-4981-9E93-DEA8EA7AAB53}" type="parTrans" cxnId="{9BFA2EEE-3576-4270-8A25-1CD448ABCCD3}">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FD0A0AD1-B2D4-4368-B92B-99F4345DBCA6}" type="sibTrans" cxnId="{9BFA2EEE-3576-4270-8A25-1CD448ABCCD3}">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7B7D6F31-AD2C-4D6D-8562-1B3201FBC5C8}">
      <dgm:prSet phldrT="[文字]" custT="1"/>
      <dgm:spPr/>
      <dgm:t>
        <a:bodyPr/>
        <a:lstStyle/>
        <a:p>
          <a:r>
            <a:rPr lang="en-US" altLang="zh-TW" sz="3000" dirty="0" err="1">
              <a:solidFill>
                <a:schemeClr val="tx1"/>
              </a:solidFill>
              <a:latin typeface="jf金萱 七分糖" panose="020B0800000000000000" pitchFamily="34" charset="-120"/>
              <a:ea typeface="jf金萱 七分糖" panose="020B0800000000000000" pitchFamily="34" charset="-120"/>
            </a:rPr>
            <a:t>ORID</a:t>
          </a:r>
          <a:endParaRPr lang="zh-TW" altLang="en-US" sz="3000" dirty="0">
            <a:solidFill>
              <a:schemeClr val="tx1"/>
            </a:solidFill>
            <a:latin typeface="jf金萱 七分糖" panose="020B0800000000000000" pitchFamily="34" charset="-120"/>
            <a:ea typeface="jf金萱 七分糖" panose="020B0800000000000000" pitchFamily="34" charset="-120"/>
          </a:endParaRPr>
        </a:p>
      </dgm:t>
    </dgm:pt>
    <dgm:pt modelId="{B7D51028-3B70-42BF-AE31-1549E80E39DE}" type="sibTrans" cxnId="{0685F713-0471-4A9D-9F41-2B822670951D}">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D74DBA61-4CB8-4380-8811-169A7F074F0A}" type="parTrans" cxnId="{0685F713-0471-4A9D-9F41-2B822670951D}">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1BD60AB5-4484-4AAA-B4CF-CF821DDBE11B}">
      <dgm:prSet phldrT="[文字]" custT="1"/>
      <dgm:spPr/>
      <dgm:t>
        <a:bodyPr/>
        <a:lstStyle/>
        <a:p>
          <a:r>
            <a:rPr lang="zh-TW" altLang="en-US" sz="3000" dirty="0">
              <a:solidFill>
                <a:schemeClr val="tx1"/>
              </a:solidFill>
              <a:latin typeface="jf金萱 七分糖" panose="020B0800000000000000" pitchFamily="34" charset="-120"/>
              <a:ea typeface="jf金萱 七分糖" panose="020B0800000000000000" pitchFamily="34" charset="-120"/>
            </a:rPr>
            <a:t>讀報</a:t>
          </a:r>
        </a:p>
      </dgm:t>
    </dgm:pt>
    <dgm:pt modelId="{DF7CF431-0DBE-4E88-B258-714CBCDD1307}" type="parTrans" cxnId="{930FB7EA-7A02-4D24-AA22-4B6CDBCC9E8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651374B6-813B-4366-A995-6FCD55D78724}" type="sibTrans" cxnId="{930FB7EA-7A02-4D24-AA22-4B6CDBCC9E8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2D0F6D0A-8504-4A8B-9910-70C80C814F4E}">
      <dgm:prSet phldrT="[文字]" custT="1"/>
      <dgm:spPr/>
      <dgm:t>
        <a:bodyPr/>
        <a:lstStyle/>
        <a:p>
          <a:r>
            <a:rPr lang="zh-TW" altLang="en-US" sz="3000" dirty="0">
              <a:solidFill>
                <a:schemeClr val="tx1"/>
              </a:solidFill>
              <a:latin typeface="jf金萱 七分糖" panose="020B0800000000000000" pitchFamily="34" charset="-120"/>
              <a:ea typeface="jf金萱 七分糖" panose="020B0800000000000000" pitchFamily="34" charset="-120"/>
            </a:rPr>
            <a:t>社團</a:t>
          </a:r>
        </a:p>
      </dgm:t>
    </dgm:pt>
    <dgm:pt modelId="{E2654F72-A174-459A-B22D-8985B7B2C8FB}" type="parTrans" cxnId="{439B8D50-1A35-4293-A1DF-F2EB9E4EAE6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9E4F8CB6-25C3-48B2-8D8B-057F671766C4}" type="sibTrans" cxnId="{439B8D50-1A35-4293-A1DF-F2EB9E4EAE60}">
      <dgm:prSet/>
      <dgm:spPr/>
      <dgm:t>
        <a:bodyPr/>
        <a:lstStyle/>
        <a:p>
          <a:endParaRPr lang="zh-TW" altLang="en-US" sz="3000">
            <a:solidFill>
              <a:schemeClr val="tx1"/>
            </a:solidFill>
            <a:latin typeface="jf金萱 七分糖" panose="020B0800000000000000" pitchFamily="34" charset="-120"/>
            <a:ea typeface="jf金萱 七分糖" panose="020B0800000000000000" pitchFamily="34" charset="-120"/>
          </a:endParaRPr>
        </a:p>
      </dgm:t>
    </dgm:pt>
    <dgm:pt modelId="{ABD31B46-BB5B-4A7F-AF00-257D491B864F}" type="pres">
      <dgm:prSet presAssocID="{CAA8D065-D244-4AB8-A471-4498179AA5D4}" presName="cycleMatrixDiagram" presStyleCnt="0">
        <dgm:presLayoutVars>
          <dgm:chMax val="1"/>
          <dgm:dir/>
          <dgm:animLvl val="lvl"/>
          <dgm:resizeHandles val="exact"/>
        </dgm:presLayoutVars>
      </dgm:prSet>
      <dgm:spPr/>
      <dgm:t>
        <a:bodyPr/>
        <a:lstStyle/>
        <a:p>
          <a:endParaRPr lang="zh-TW" altLang="en-US"/>
        </a:p>
      </dgm:t>
    </dgm:pt>
    <dgm:pt modelId="{199B695D-B7EC-43C1-A937-DF4256A94ED6}" type="pres">
      <dgm:prSet presAssocID="{CAA8D065-D244-4AB8-A471-4498179AA5D4}" presName="children" presStyleCnt="0"/>
      <dgm:spPr/>
    </dgm:pt>
    <dgm:pt modelId="{DE2B7452-9D8C-4078-907B-78D815965545}" type="pres">
      <dgm:prSet presAssocID="{CAA8D065-D244-4AB8-A471-4498179AA5D4}" presName="child1group" presStyleCnt="0"/>
      <dgm:spPr/>
    </dgm:pt>
    <dgm:pt modelId="{97E3AAF9-380A-44EE-958D-89528120B840}" type="pres">
      <dgm:prSet presAssocID="{CAA8D065-D244-4AB8-A471-4498179AA5D4}" presName="child1" presStyleLbl="bgAcc1" presStyleIdx="0" presStyleCnt="4"/>
      <dgm:spPr/>
      <dgm:t>
        <a:bodyPr/>
        <a:lstStyle/>
        <a:p>
          <a:endParaRPr lang="zh-TW" altLang="en-US"/>
        </a:p>
      </dgm:t>
    </dgm:pt>
    <dgm:pt modelId="{F3FE060D-4E4F-484F-AD77-5696CB3161A7}" type="pres">
      <dgm:prSet presAssocID="{CAA8D065-D244-4AB8-A471-4498179AA5D4}" presName="child1Text" presStyleLbl="bgAcc1" presStyleIdx="0" presStyleCnt="4">
        <dgm:presLayoutVars>
          <dgm:bulletEnabled val="1"/>
        </dgm:presLayoutVars>
      </dgm:prSet>
      <dgm:spPr/>
      <dgm:t>
        <a:bodyPr/>
        <a:lstStyle/>
        <a:p>
          <a:endParaRPr lang="zh-TW" altLang="en-US"/>
        </a:p>
      </dgm:t>
    </dgm:pt>
    <dgm:pt modelId="{20B78C90-5AA7-4B8E-AE8B-F3FE2BB34770}" type="pres">
      <dgm:prSet presAssocID="{CAA8D065-D244-4AB8-A471-4498179AA5D4}" presName="child2group" presStyleCnt="0"/>
      <dgm:spPr/>
    </dgm:pt>
    <dgm:pt modelId="{B3390C43-6248-43CE-A072-1009C1653F2B}" type="pres">
      <dgm:prSet presAssocID="{CAA8D065-D244-4AB8-A471-4498179AA5D4}" presName="child2" presStyleLbl="bgAcc1" presStyleIdx="1" presStyleCnt="4" custScaleX="102047"/>
      <dgm:spPr/>
      <dgm:t>
        <a:bodyPr/>
        <a:lstStyle/>
        <a:p>
          <a:endParaRPr lang="zh-TW" altLang="en-US"/>
        </a:p>
      </dgm:t>
    </dgm:pt>
    <dgm:pt modelId="{7F50B183-13F4-4240-BB68-A7AFCC78ED47}" type="pres">
      <dgm:prSet presAssocID="{CAA8D065-D244-4AB8-A471-4498179AA5D4}" presName="child2Text" presStyleLbl="bgAcc1" presStyleIdx="1" presStyleCnt="4">
        <dgm:presLayoutVars>
          <dgm:bulletEnabled val="1"/>
        </dgm:presLayoutVars>
      </dgm:prSet>
      <dgm:spPr/>
      <dgm:t>
        <a:bodyPr/>
        <a:lstStyle/>
        <a:p>
          <a:endParaRPr lang="zh-TW" altLang="en-US"/>
        </a:p>
      </dgm:t>
    </dgm:pt>
    <dgm:pt modelId="{66D7E3D9-5FD9-4C79-900E-0FF9BF3882E3}" type="pres">
      <dgm:prSet presAssocID="{CAA8D065-D244-4AB8-A471-4498179AA5D4}" presName="child3group" presStyleCnt="0"/>
      <dgm:spPr/>
    </dgm:pt>
    <dgm:pt modelId="{96FAB3EA-AE24-4F0F-A804-C11F0967CFA5}" type="pres">
      <dgm:prSet presAssocID="{CAA8D065-D244-4AB8-A471-4498179AA5D4}" presName="child3" presStyleLbl="bgAcc1" presStyleIdx="2" presStyleCnt="4"/>
      <dgm:spPr/>
      <dgm:t>
        <a:bodyPr/>
        <a:lstStyle/>
        <a:p>
          <a:endParaRPr lang="zh-TW" altLang="en-US"/>
        </a:p>
      </dgm:t>
    </dgm:pt>
    <dgm:pt modelId="{2361FD2B-1E61-4BF4-8BC1-FE1961E29C48}" type="pres">
      <dgm:prSet presAssocID="{CAA8D065-D244-4AB8-A471-4498179AA5D4}" presName="child3Text" presStyleLbl="bgAcc1" presStyleIdx="2" presStyleCnt="4">
        <dgm:presLayoutVars>
          <dgm:bulletEnabled val="1"/>
        </dgm:presLayoutVars>
      </dgm:prSet>
      <dgm:spPr/>
      <dgm:t>
        <a:bodyPr/>
        <a:lstStyle/>
        <a:p>
          <a:endParaRPr lang="zh-TW" altLang="en-US"/>
        </a:p>
      </dgm:t>
    </dgm:pt>
    <dgm:pt modelId="{94C9176F-9328-4F03-8F26-E288A967A2C2}" type="pres">
      <dgm:prSet presAssocID="{CAA8D065-D244-4AB8-A471-4498179AA5D4}" presName="child4group" presStyleCnt="0"/>
      <dgm:spPr/>
    </dgm:pt>
    <dgm:pt modelId="{E42753FA-FEA5-4AAF-A9D0-539B531BBA66}" type="pres">
      <dgm:prSet presAssocID="{CAA8D065-D244-4AB8-A471-4498179AA5D4}" presName="child4" presStyleLbl="bgAcc1" presStyleIdx="3" presStyleCnt="4"/>
      <dgm:spPr/>
      <dgm:t>
        <a:bodyPr/>
        <a:lstStyle/>
        <a:p>
          <a:endParaRPr lang="zh-TW" altLang="en-US"/>
        </a:p>
      </dgm:t>
    </dgm:pt>
    <dgm:pt modelId="{0B26064E-A8A9-40EB-932E-47AEDD252A5A}" type="pres">
      <dgm:prSet presAssocID="{CAA8D065-D244-4AB8-A471-4498179AA5D4}" presName="child4Text" presStyleLbl="bgAcc1" presStyleIdx="3" presStyleCnt="4">
        <dgm:presLayoutVars>
          <dgm:bulletEnabled val="1"/>
        </dgm:presLayoutVars>
      </dgm:prSet>
      <dgm:spPr/>
      <dgm:t>
        <a:bodyPr/>
        <a:lstStyle/>
        <a:p>
          <a:endParaRPr lang="zh-TW" altLang="en-US"/>
        </a:p>
      </dgm:t>
    </dgm:pt>
    <dgm:pt modelId="{8EDF3DE1-1D92-4125-942E-9CDE7B62BDFA}" type="pres">
      <dgm:prSet presAssocID="{CAA8D065-D244-4AB8-A471-4498179AA5D4}" presName="childPlaceholder" presStyleCnt="0"/>
      <dgm:spPr/>
    </dgm:pt>
    <dgm:pt modelId="{64E2E85F-AAC1-4558-B2A7-8BCD9B492B78}" type="pres">
      <dgm:prSet presAssocID="{CAA8D065-D244-4AB8-A471-4498179AA5D4}" presName="circle" presStyleCnt="0"/>
      <dgm:spPr/>
    </dgm:pt>
    <dgm:pt modelId="{02D236CC-FAF9-481C-A073-B099C80F8B53}" type="pres">
      <dgm:prSet presAssocID="{CAA8D065-D244-4AB8-A471-4498179AA5D4}" presName="quadrant1" presStyleLbl="node1" presStyleIdx="0" presStyleCnt="4">
        <dgm:presLayoutVars>
          <dgm:chMax val="1"/>
          <dgm:bulletEnabled val="1"/>
        </dgm:presLayoutVars>
      </dgm:prSet>
      <dgm:spPr/>
      <dgm:t>
        <a:bodyPr/>
        <a:lstStyle/>
        <a:p>
          <a:endParaRPr lang="zh-TW" altLang="en-US"/>
        </a:p>
      </dgm:t>
    </dgm:pt>
    <dgm:pt modelId="{4698EE3D-FC2A-44E6-BEBB-64D7AD9124A6}" type="pres">
      <dgm:prSet presAssocID="{CAA8D065-D244-4AB8-A471-4498179AA5D4}" presName="quadrant2" presStyleLbl="node1" presStyleIdx="1" presStyleCnt="4">
        <dgm:presLayoutVars>
          <dgm:chMax val="1"/>
          <dgm:bulletEnabled val="1"/>
        </dgm:presLayoutVars>
      </dgm:prSet>
      <dgm:spPr/>
      <dgm:t>
        <a:bodyPr/>
        <a:lstStyle/>
        <a:p>
          <a:endParaRPr lang="zh-TW" altLang="en-US"/>
        </a:p>
      </dgm:t>
    </dgm:pt>
    <dgm:pt modelId="{2D053DE1-8754-4588-9B49-4DD658F18EF2}" type="pres">
      <dgm:prSet presAssocID="{CAA8D065-D244-4AB8-A471-4498179AA5D4}" presName="quadrant3" presStyleLbl="node1" presStyleIdx="2" presStyleCnt="4">
        <dgm:presLayoutVars>
          <dgm:chMax val="1"/>
          <dgm:bulletEnabled val="1"/>
        </dgm:presLayoutVars>
      </dgm:prSet>
      <dgm:spPr/>
      <dgm:t>
        <a:bodyPr/>
        <a:lstStyle/>
        <a:p>
          <a:endParaRPr lang="zh-TW" altLang="en-US"/>
        </a:p>
      </dgm:t>
    </dgm:pt>
    <dgm:pt modelId="{C9872E10-CB47-4203-9FB9-C8420019EE6E}" type="pres">
      <dgm:prSet presAssocID="{CAA8D065-D244-4AB8-A471-4498179AA5D4}" presName="quadrant4" presStyleLbl="node1" presStyleIdx="3" presStyleCnt="4">
        <dgm:presLayoutVars>
          <dgm:chMax val="1"/>
          <dgm:bulletEnabled val="1"/>
        </dgm:presLayoutVars>
      </dgm:prSet>
      <dgm:spPr/>
      <dgm:t>
        <a:bodyPr/>
        <a:lstStyle/>
        <a:p>
          <a:endParaRPr lang="zh-TW" altLang="en-US"/>
        </a:p>
      </dgm:t>
    </dgm:pt>
    <dgm:pt modelId="{A1D1A402-F47C-433B-B758-5BAD8A13EB96}" type="pres">
      <dgm:prSet presAssocID="{CAA8D065-D244-4AB8-A471-4498179AA5D4}" presName="quadrantPlaceholder" presStyleCnt="0"/>
      <dgm:spPr/>
    </dgm:pt>
    <dgm:pt modelId="{6C370D61-2AD1-4930-9430-AD8849CF3E93}" type="pres">
      <dgm:prSet presAssocID="{CAA8D065-D244-4AB8-A471-4498179AA5D4}" presName="center1" presStyleLbl="fgShp" presStyleIdx="0" presStyleCnt="2"/>
      <dgm:spPr/>
    </dgm:pt>
    <dgm:pt modelId="{601A23DE-DA4E-4875-AE16-0E22C13173DA}" type="pres">
      <dgm:prSet presAssocID="{CAA8D065-D244-4AB8-A471-4498179AA5D4}" presName="center2" presStyleLbl="fgShp" presStyleIdx="1" presStyleCnt="2"/>
      <dgm:spPr/>
    </dgm:pt>
  </dgm:ptLst>
  <dgm:cxnLst>
    <dgm:cxn modelId="{4DA27D2A-E19B-4A1F-9ADA-AF0B726AC0B1}" type="presOf" srcId="{7B7D6F31-AD2C-4D6D-8562-1B3201FBC5C8}" destId="{E42753FA-FEA5-4AAF-A9D0-539B531BBA66}" srcOrd="0" destOrd="0" presId="urn:microsoft.com/office/officeart/2005/8/layout/cycle4"/>
    <dgm:cxn modelId="{B866D493-CED2-4470-AF31-F99CDAABFD97}" type="presOf" srcId="{7B7D6F31-AD2C-4D6D-8562-1B3201FBC5C8}" destId="{0B26064E-A8A9-40EB-932E-47AEDD252A5A}" srcOrd="1" destOrd="0" presId="urn:microsoft.com/office/officeart/2005/8/layout/cycle4"/>
    <dgm:cxn modelId="{4AFF022F-A1AF-4F9D-9E72-287E14928299}" type="presOf" srcId="{4FB84CA6-AC46-43D8-B4C4-0B06C7BD6A7B}" destId="{C9872E10-CB47-4203-9FB9-C8420019EE6E}" srcOrd="0" destOrd="0" presId="urn:microsoft.com/office/officeart/2005/8/layout/cycle4"/>
    <dgm:cxn modelId="{7F06BA69-DF6A-4900-849B-8EEB5A347385}" type="presOf" srcId="{2D0F6D0A-8504-4A8B-9910-70C80C814F4E}" destId="{7F50B183-13F4-4240-BB68-A7AFCC78ED47}" srcOrd="1" destOrd="1" presId="urn:microsoft.com/office/officeart/2005/8/layout/cycle4"/>
    <dgm:cxn modelId="{17974C04-8BEC-492B-BE58-AC73E9A32742}" type="presOf" srcId="{1BD60AB5-4484-4AAA-B4CF-CF821DDBE11B}" destId="{97E3AAF9-380A-44EE-958D-89528120B840}" srcOrd="0" destOrd="1" presId="urn:microsoft.com/office/officeart/2005/8/layout/cycle4"/>
    <dgm:cxn modelId="{70AE38FE-F8DA-4407-9988-2E203EE346E4}" type="presOf" srcId="{54A87F34-8130-46C7-980B-5E31C567A636}" destId="{B3390C43-6248-43CE-A072-1009C1653F2B}" srcOrd="0" destOrd="0" presId="urn:microsoft.com/office/officeart/2005/8/layout/cycle4"/>
    <dgm:cxn modelId="{0685F713-0471-4A9D-9F41-2B822670951D}" srcId="{4FB84CA6-AC46-43D8-B4C4-0B06C7BD6A7B}" destId="{7B7D6F31-AD2C-4D6D-8562-1B3201FBC5C8}" srcOrd="0" destOrd="0" parTransId="{D74DBA61-4CB8-4380-8811-169A7F074F0A}" sibTransId="{B7D51028-3B70-42BF-AE31-1549E80E39DE}"/>
    <dgm:cxn modelId="{9BFA2EEE-3576-4270-8A25-1CD448ABCCD3}" srcId="{CAA8D065-D244-4AB8-A471-4498179AA5D4}" destId="{4FB84CA6-AC46-43D8-B4C4-0B06C7BD6A7B}" srcOrd="3" destOrd="0" parTransId="{6ADE44CE-D396-4981-9E93-DEA8EA7AAB53}" sibTransId="{FD0A0AD1-B2D4-4368-B92B-99F4345DBCA6}"/>
    <dgm:cxn modelId="{3E95A21C-FB67-4E7F-9957-4A8290E238FA}" type="presOf" srcId="{28156B40-9DC5-4A69-9DAA-8B8DE14289C1}" destId="{97E3AAF9-380A-44EE-958D-89528120B840}" srcOrd="0" destOrd="0" presId="urn:microsoft.com/office/officeart/2005/8/layout/cycle4"/>
    <dgm:cxn modelId="{D6F760DB-3954-4EBC-9171-3BD2EF3D5730}" srcId="{CAA8D065-D244-4AB8-A471-4498179AA5D4}" destId="{6BC97948-F980-4B4B-878C-43CD9FB67708}" srcOrd="2" destOrd="0" parTransId="{3F419B67-D0C4-47AD-97AE-F263114F2B95}" sibTransId="{7D0AB595-C0C1-47FF-8188-64DDAD9CC9D4}"/>
    <dgm:cxn modelId="{58F78766-6EE8-4B45-8243-C75A31F6C17C}" type="presOf" srcId="{1BD60AB5-4484-4AAA-B4CF-CF821DDBE11B}" destId="{F3FE060D-4E4F-484F-AD77-5696CB3161A7}" srcOrd="1" destOrd="1" presId="urn:microsoft.com/office/officeart/2005/8/layout/cycle4"/>
    <dgm:cxn modelId="{365890F8-327B-42FE-B83A-0C2AF56FF305}" srcId="{CAA8D065-D244-4AB8-A471-4498179AA5D4}" destId="{0B352110-0CE9-4299-BBDA-08D04BC81533}" srcOrd="1" destOrd="0" parTransId="{D0247795-560A-470C-8E5B-1A69B067CE2A}" sibTransId="{B0E3769E-DEE8-491D-A9A7-6E856F75A10B}"/>
    <dgm:cxn modelId="{ADC89641-4850-4072-B2F5-BD9BB12EE219}" type="presOf" srcId="{CAA8D065-D244-4AB8-A471-4498179AA5D4}" destId="{ABD31B46-BB5B-4A7F-AF00-257D491B864F}" srcOrd="0" destOrd="0" presId="urn:microsoft.com/office/officeart/2005/8/layout/cycle4"/>
    <dgm:cxn modelId="{EACACEE1-9ED9-4815-B704-927D20B7E37D}" srcId="{CAA8D065-D244-4AB8-A471-4498179AA5D4}" destId="{A134D8B3-9BFD-4F82-A4D4-B7CA8C748EC2}" srcOrd="0" destOrd="0" parTransId="{29D30960-09C1-45C7-BE0B-D1F3594943DD}" sibTransId="{643ED4F8-81A4-45B6-8A02-21991C7E0EF4}"/>
    <dgm:cxn modelId="{2D249F04-3D8B-47ED-95B2-9B58055C53FF}" type="presOf" srcId="{28156B40-9DC5-4A69-9DAA-8B8DE14289C1}" destId="{F3FE060D-4E4F-484F-AD77-5696CB3161A7}" srcOrd="1" destOrd="0" presId="urn:microsoft.com/office/officeart/2005/8/layout/cycle4"/>
    <dgm:cxn modelId="{9B8A7C56-FBDB-4AF5-83AB-71875836B3FA}" type="presOf" srcId="{87AD686C-B5C7-4B15-B99B-54155E4504A7}" destId="{96FAB3EA-AE24-4F0F-A804-C11F0967CFA5}" srcOrd="0" destOrd="0" presId="urn:microsoft.com/office/officeart/2005/8/layout/cycle4"/>
    <dgm:cxn modelId="{62B2E218-29A7-4FF3-8727-11B219BB79EE}" type="presOf" srcId="{87AD686C-B5C7-4B15-B99B-54155E4504A7}" destId="{2361FD2B-1E61-4BF4-8BC1-FE1961E29C48}" srcOrd="1" destOrd="0" presId="urn:microsoft.com/office/officeart/2005/8/layout/cycle4"/>
    <dgm:cxn modelId="{74D6271B-7257-4EFA-A5F9-07C8455F4996}" srcId="{A134D8B3-9BFD-4F82-A4D4-B7CA8C748EC2}" destId="{28156B40-9DC5-4A69-9DAA-8B8DE14289C1}" srcOrd="0" destOrd="0" parTransId="{F4047A59-2227-41C4-BD98-0280B7158D50}" sibTransId="{E9F335A3-C916-432A-BF85-8723A232FEDF}"/>
    <dgm:cxn modelId="{39EE15AF-3629-4401-9CE6-018B4EF442FC}" type="presOf" srcId="{2D0F6D0A-8504-4A8B-9910-70C80C814F4E}" destId="{B3390C43-6248-43CE-A072-1009C1653F2B}" srcOrd="0" destOrd="1" presId="urn:microsoft.com/office/officeart/2005/8/layout/cycle4"/>
    <dgm:cxn modelId="{BBCB7BD3-B998-4BA2-A563-A4E5A6218957}" srcId="{0B352110-0CE9-4299-BBDA-08D04BC81533}" destId="{54A87F34-8130-46C7-980B-5E31C567A636}" srcOrd="0" destOrd="0" parTransId="{39DD963A-5A02-49A0-9902-D6F7D5163072}" sibTransId="{BBC2FD23-586E-48CC-98C1-994EF0CDCC86}"/>
    <dgm:cxn modelId="{439B8D50-1A35-4293-A1DF-F2EB9E4EAE60}" srcId="{0B352110-0CE9-4299-BBDA-08D04BC81533}" destId="{2D0F6D0A-8504-4A8B-9910-70C80C814F4E}" srcOrd="1" destOrd="0" parTransId="{E2654F72-A174-459A-B22D-8985B7B2C8FB}" sibTransId="{9E4F8CB6-25C3-48B2-8D8B-057F671766C4}"/>
    <dgm:cxn modelId="{930FB7EA-7A02-4D24-AA22-4B6CDBCC9E80}" srcId="{A134D8B3-9BFD-4F82-A4D4-B7CA8C748EC2}" destId="{1BD60AB5-4484-4AAA-B4CF-CF821DDBE11B}" srcOrd="1" destOrd="0" parTransId="{DF7CF431-0DBE-4E88-B258-714CBCDD1307}" sibTransId="{651374B6-813B-4366-A995-6FCD55D78724}"/>
    <dgm:cxn modelId="{FB8A080F-1B92-42F1-9332-1FBE995446F4}" srcId="{6BC97948-F980-4B4B-878C-43CD9FB67708}" destId="{87AD686C-B5C7-4B15-B99B-54155E4504A7}" srcOrd="0" destOrd="0" parTransId="{E4E21EFC-CCE4-4B5F-B976-9A91D8DE8CAA}" sibTransId="{FEAE1B71-E3E3-4244-8B78-465C6501238E}"/>
    <dgm:cxn modelId="{286F9799-BA61-4259-AA80-A52BB7D1DBFC}" type="presOf" srcId="{0B352110-0CE9-4299-BBDA-08D04BC81533}" destId="{4698EE3D-FC2A-44E6-BEBB-64D7AD9124A6}" srcOrd="0" destOrd="0" presId="urn:microsoft.com/office/officeart/2005/8/layout/cycle4"/>
    <dgm:cxn modelId="{8E25F9B9-CF05-41DB-9200-91F560148EB3}" type="presOf" srcId="{54A87F34-8130-46C7-980B-5E31C567A636}" destId="{7F50B183-13F4-4240-BB68-A7AFCC78ED47}" srcOrd="1" destOrd="0" presId="urn:microsoft.com/office/officeart/2005/8/layout/cycle4"/>
    <dgm:cxn modelId="{8CDF498C-D829-4F52-9B83-4479EBEE2FB6}" type="presOf" srcId="{6BC97948-F980-4B4B-878C-43CD9FB67708}" destId="{2D053DE1-8754-4588-9B49-4DD658F18EF2}" srcOrd="0" destOrd="0" presId="urn:microsoft.com/office/officeart/2005/8/layout/cycle4"/>
    <dgm:cxn modelId="{0AF5051F-6471-4EA8-ACCA-84171B3F60AF}" type="presOf" srcId="{A134D8B3-9BFD-4F82-A4D4-B7CA8C748EC2}" destId="{02D236CC-FAF9-481C-A073-B099C80F8B53}" srcOrd="0" destOrd="0" presId="urn:microsoft.com/office/officeart/2005/8/layout/cycle4"/>
    <dgm:cxn modelId="{E92616CA-A2A5-4F66-A221-51E2E6B96084}" type="presParOf" srcId="{ABD31B46-BB5B-4A7F-AF00-257D491B864F}" destId="{199B695D-B7EC-43C1-A937-DF4256A94ED6}" srcOrd="0" destOrd="0" presId="urn:microsoft.com/office/officeart/2005/8/layout/cycle4"/>
    <dgm:cxn modelId="{C703B02B-27E8-4296-9F2F-29DEC63C4A69}" type="presParOf" srcId="{199B695D-B7EC-43C1-A937-DF4256A94ED6}" destId="{DE2B7452-9D8C-4078-907B-78D815965545}" srcOrd="0" destOrd="0" presId="urn:microsoft.com/office/officeart/2005/8/layout/cycle4"/>
    <dgm:cxn modelId="{AD4DC5AF-0B6A-486F-9EDF-14136F885943}" type="presParOf" srcId="{DE2B7452-9D8C-4078-907B-78D815965545}" destId="{97E3AAF9-380A-44EE-958D-89528120B840}" srcOrd="0" destOrd="0" presId="urn:microsoft.com/office/officeart/2005/8/layout/cycle4"/>
    <dgm:cxn modelId="{D0D78D1E-CAFD-440C-8702-A038F2EDC9C2}" type="presParOf" srcId="{DE2B7452-9D8C-4078-907B-78D815965545}" destId="{F3FE060D-4E4F-484F-AD77-5696CB3161A7}" srcOrd="1" destOrd="0" presId="urn:microsoft.com/office/officeart/2005/8/layout/cycle4"/>
    <dgm:cxn modelId="{98D15F12-DDC3-4809-8A4E-3B17A7DA833E}" type="presParOf" srcId="{199B695D-B7EC-43C1-A937-DF4256A94ED6}" destId="{20B78C90-5AA7-4B8E-AE8B-F3FE2BB34770}" srcOrd="1" destOrd="0" presId="urn:microsoft.com/office/officeart/2005/8/layout/cycle4"/>
    <dgm:cxn modelId="{6599D2D5-4375-4824-ADDF-FD72BF636D2B}" type="presParOf" srcId="{20B78C90-5AA7-4B8E-AE8B-F3FE2BB34770}" destId="{B3390C43-6248-43CE-A072-1009C1653F2B}" srcOrd="0" destOrd="0" presId="urn:microsoft.com/office/officeart/2005/8/layout/cycle4"/>
    <dgm:cxn modelId="{60A88CE0-41D5-4C19-B56D-32BB1EDEE4E5}" type="presParOf" srcId="{20B78C90-5AA7-4B8E-AE8B-F3FE2BB34770}" destId="{7F50B183-13F4-4240-BB68-A7AFCC78ED47}" srcOrd="1" destOrd="0" presId="urn:microsoft.com/office/officeart/2005/8/layout/cycle4"/>
    <dgm:cxn modelId="{41076D10-521A-4081-831A-DA316DC5744A}" type="presParOf" srcId="{199B695D-B7EC-43C1-A937-DF4256A94ED6}" destId="{66D7E3D9-5FD9-4C79-900E-0FF9BF3882E3}" srcOrd="2" destOrd="0" presId="urn:microsoft.com/office/officeart/2005/8/layout/cycle4"/>
    <dgm:cxn modelId="{187F02B5-AF01-4C89-8A08-DC1BB31B7765}" type="presParOf" srcId="{66D7E3D9-5FD9-4C79-900E-0FF9BF3882E3}" destId="{96FAB3EA-AE24-4F0F-A804-C11F0967CFA5}" srcOrd="0" destOrd="0" presId="urn:microsoft.com/office/officeart/2005/8/layout/cycle4"/>
    <dgm:cxn modelId="{E709E3FC-BDD7-46FF-A8DF-D42C816488C5}" type="presParOf" srcId="{66D7E3D9-5FD9-4C79-900E-0FF9BF3882E3}" destId="{2361FD2B-1E61-4BF4-8BC1-FE1961E29C48}" srcOrd="1" destOrd="0" presId="urn:microsoft.com/office/officeart/2005/8/layout/cycle4"/>
    <dgm:cxn modelId="{E3F009F6-A256-494D-B3C1-1F812101DD31}" type="presParOf" srcId="{199B695D-B7EC-43C1-A937-DF4256A94ED6}" destId="{94C9176F-9328-4F03-8F26-E288A967A2C2}" srcOrd="3" destOrd="0" presId="urn:microsoft.com/office/officeart/2005/8/layout/cycle4"/>
    <dgm:cxn modelId="{8CA89F33-823D-4490-B8A8-91CAEF1196CC}" type="presParOf" srcId="{94C9176F-9328-4F03-8F26-E288A967A2C2}" destId="{E42753FA-FEA5-4AAF-A9D0-539B531BBA66}" srcOrd="0" destOrd="0" presId="urn:microsoft.com/office/officeart/2005/8/layout/cycle4"/>
    <dgm:cxn modelId="{7605877E-65F5-46EC-BA86-7DBEE1BF5094}" type="presParOf" srcId="{94C9176F-9328-4F03-8F26-E288A967A2C2}" destId="{0B26064E-A8A9-40EB-932E-47AEDD252A5A}" srcOrd="1" destOrd="0" presId="urn:microsoft.com/office/officeart/2005/8/layout/cycle4"/>
    <dgm:cxn modelId="{65E431DF-57AF-4DD6-BE94-B9C783BD1A10}" type="presParOf" srcId="{199B695D-B7EC-43C1-A937-DF4256A94ED6}" destId="{8EDF3DE1-1D92-4125-942E-9CDE7B62BDFA}" srcOrd="4" destOrd="0" presId="urn:microsoft.com/office/officeart/2005/8/layout/cycle4"/>
    <dgm:cxn modelId="{9CAE1147-1C9F-4733-BB6B-C848298B4EA2}" type="presParOf" srcId="{ABD31B46-BB5B-4A7F-AF00-257D491B864F}" destId="{64E2E85F-AAC1-4558-B2A7-8BCD9B492B78}" srcOrd="1" destOrd="0" presId="urn:microsoft.com/office/officeart/2005/8/layout/cycle4"/>
    <dgm:cxn modelId="{1AC241A7-1CF6-4988-A67F-A652A0E46E6C}" type="presParOf" srcId="{64E2E85F-AAC1-4558-B2A7-8BCD9B492B78}" destId="{02D236CC-FAF9-481C-A073-B099C80F8B53}" srcOrd="0" destOrd="0" presId="urn:microsoft.com/office/officeart/2005/8/layout/cycle4"/>
    <dgm:cxn modelId="{09D0E4FF-D818-4EAA-8E62-3C6C9BEAC926}" type="presParOf" srcId="{64E2E85F-AAC1-4558-B2A7-8BCD9B492B78}" destId="{4698EE3D-FC2A-44E6-BEBB-64D7AD9124A6}" srcOrd="1" destOrd="0" presId="urn:microsoft.com/office/officeart/2005/8/layout/cycle4"/>
    <dgm:cxn modelId="{8B860562-3DC0-43F2-9581-B1BAF845A36B}" type="presParOf" srcId="{64E2E85F-AAC1-4558-B2A7-8BCD9B492B78}" destId="{2D053DE1-8754-4588-9B49-4DD658F18EF2}" srcOrd="2" destOrd="0" presId="urn:microsoft.com/office/officeart/2005/8/layout/cycle4"/>
    <dgm:cxn modelId="{FA695C45-0379-4D6E-837B-B6881B9B608B}" type="presParOf" srcId="{64E2E85F-AAC1-4558-B2A7-8BCD9B492B78}" destId="{C9872E10-CB47-4203-9FB9-C8420019EE6E}" srcOrd="3" destOrd="0" presId="urn:microsoft.com/office/officeart/2005/8/layout/cycle4"/>
    <dgm:cxn modelId="{E2FB4558-9EC1-44F4-9F9A-0BFA2D0C2709}" type="presParOf" srcId="{64E2E85F-AAC1-4558-B2A7-8BCD9B492B78}" destId="{A1D1A402-F47C-433B-B758-5BAD8A13EB96}" srcOrd="4" destOrd="0" presId="urn:microsoft.com/office/officeart/2005/8/layout/cycle4"/>
    <dgm:cxn modelId="{263373F5-E1EB-40B3-BC44-854EF4AF1184}" type="presParOf" srcId="{ABD31B46-BB5B-4A7F-AF00-257D491B864F}" destId="{6C370D61-2AD1-4930-9430-AD8849CF3E93}" srcOrd="2" destOrd="0" presId="urn:microsoft.com/office/officeart/2005/8/layout/cycle4"/>
    <dgm:cxn modelId="{E5BD753C-96CE-4673-B2F1-CAD756F6F7DC}" type="presParOf" srcId="{ABD31B46-BB5B-4A7F-AF00-257D491B864F}" destId="{601A23DE-DA4E-4875-AE16-0E22C13173D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AB3EA-AE24-4F0F-A804-C11F0967CFA5}">
      <dsp:nvSpPr>
        <dsp:cNvPr id="0" name=""/>
        <dsp:cNvSpPr/>
      </dsp:nvSpPr>
      <dsp:spPr>
        <a:xfrm>
          <a:off x="4895868" y="3868269"/>
          <a:ext cx="2810184" cy="182036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jf金萱 七分糖" panose="020B0800000000000000" pitchFamily="34" charset="-120"/>
              <a:ea typeface="jf金萱 七分糖" panose="020B0800000000000000" pitchFamily="34" charset="-120"/>
            </a:rPr>
            <a:t>聊書</a:t>
          </a:r>
        </a:p>
      </dsp:txBody>
      <dsp:txXfrm>
        <a:off x="5778910" y="4363347"/>
        <a:ext cx="1887154" cy="1285297"/>
      </dsp:txXfrm>
    </dsp:sp>
    <dsp:sp modelId="{E42753FA-FEA5-4AAF-A9D0-539B531BBA66}">
      <dsp:nvSpPr>
        <dsp:cNvPr id="0" name=""/>
        <dsp:cNvSpPr/>
      </dsp:nvSpPr>
      <dsp:spPr>
        <a:xfrm>
          <a:off x="310831" y="3868269"/>
          <a:ext cx="2810184" cy="182036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85750" lvl="1" indent="-285750" algn="l" defTabSz="1333500">
            <a:lnSpc>
              <a:spcPct val="90000"/>
            </a:lnSpc>
            <a:spcBef>
              <a:spcPct val="0"/>
            </a:spcBef>
            <a:spcAft>
              <a:spcPct val="15000"/>
            </a:spcAft>
            <a:buChar char="••"/>
          </a:pPr>
          <a:r>
            <a:rPr lang="en-US" altLang="zh-TW" sz="3000" kern="1200" dirty="0" err="1">
              <a:solidFill>
                <a:schemeClr val="tx1"/>
              </a:solidFill>
              <a:latin typeface="jf金萱 七分糖" panose="020B0800000000000000" pitchFamily="34" charset="-120"/>
              <a:ea typeface="jf金萱 七分糖" panose="020B0800000000000000" pitchFamily="34" charset="-120"/>
            </a:rPr>
            <a:t>ORID</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dsp:txBody>
      <dsp:txXfrm>
        <a:off x="350818" y="4363347"/>
        <a:ext cx="1887154" cy="1285297"/>
      </dsp:txXfrm>
    </dsp:sp>
    <dsp:sp modelId="{B3390C43-6248-43CE-A072-1009C1653F2B}">
      <dsp:nvSpPr>
        <dsp:cNvPr id="0" name=""/>
        <dsp:cNvSpPr/>
      </dsp:nvSpPr>
      <dsp:spPr>
        <a:xfrm>
          <a:off x="4867106" y="0"/>
          <a:ext cx="2867708" cy="182036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smtClean="0">
              <a:solidFill>
                <a:schemeClr val="tx1"/>
              </a:solidFill>
              <a:latin typeface="jf金萱 七分糖" panose="020B0800000000000000" pitchFamily="34" charset="-120"/>
              <a:ea typeface="jf金萱 七分糖" panose="020B0800000000000000" pitchFamily="34" charset="-120"/>
            </a:rPr>
            <a:t>閱讀課程</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a:p>
          <a:pPr marL="285750" lvl="1" indent="-285750" algn="l" defTabSz="1333500">
            <a:lnSpc>
              <a:spcPct val="90000"/>
            </a:lnSpc>
            <a:spcBef>
              <a:spcPct val="0"/>
            </a:spcBef>
            <a:spcAft>
              <a:spcPct val="15000"/>
            </a:spcAft>
            <a:buChar char="••"/>
          </a:pPr>
          <a:r>
            <a:rPr lang="zh-TW" altLang="en-US" sz="3000" kern="1200" dirty="0">
              <a:solidFill>
                <a:schemeClr val="tx1"/>
              </a:solidFill>
              <a:latin typeface="jf金萱 七分糖" panose="020B0800000000000000" pitchFamily="34" charset="-120"/>
              <a:ea typeface="jf金萱 七分糖" panose="020B0800000000000000" pitchFamily="34" charset="-120"/>
            </a:rPr>
            <a:t>社團</a:t>
          </a:r>
        </a:p>
      </dsp:txBody>
      <dsp:txXfrm>
        <a:off x="5767405" y="39987"/>
        <a:ext cx="1927422" cy="1285297"/>
      </dsp:txXfrm>
    </dsp:sp>
    <dsp:sp modelId="{97E3AAF9-380A-44EE-958D-89528120B840}">
      <dsp:nvSpPr>
        <dsp:cNvPr id="0" name=""/>
        <dsp:cNvSpPr/>
      </dsp:nvSpPr>
      <dsp:spPr>
        <a:xfrm>
          <a:off x="310831" y="0"/>
          <a:ext cx="2810184" cy="182036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jf金萱 七分糖" panose="020B0800000000000000" pitchFamily="34" charset="-120"/>
              <a:ea typeface="jf金萱 七分糖" panose="020B0800000000000000" pitchFamily="34" charset="-120"/>
            </a:rPr>
            <a:t>晨讀</a:t>
          </a:r>
        </a:p>
        <a:p>
          <a:pPr marL="285750" lvl="1" indent="-285750" algn="l" defTabSz="1333500">
            <a:lnSpc>
              <a:spcPct val="90000"/>
            </a:lnSpc>
            <a:spcBef>
              <a:spcPct val="0"/>
            </a:spcBef>
            <a:spcAft>
              <a:spcPct val="15000"/>
            </a:spcAft>
            <a:buChar char="••"/>
          </a:pPr>
          <a:r>
            <a:rPr lang="zh-TW" altLang="en-US" sz="3000" kern="1200" dirty="0">
              <a:solidFill>
                <a:schemeClr val="tx1"/>
              </a:solidFill>
              <a:latin typeface="jf金萱 七分糖" panose="020B0800000000000000" pitchFamily="34" charset="-120"/>
              <a:ea typeface="jf金萱 七分糖" panose="020B0800000000000000" pitchFamily="34" charset="-120"/>
            </a:rPr>
            <a:t>讀報</a:t>
          </a:r>
        </a:p>
      </dsp:txBody>
      <dsp:txXfrm>
        <a:off x="350818" y="39987"/>
        <a:ext cx="1887154" cy="1285297"/>
      </dsp:txXfrm>
    </dsp:sp>
    <dsp:sp modelId="{02D236CC-FAF9-481C-A073-B099C80F8B53}">
      <dsp:nvSpPr>
        <dsp:cNvPr id="0" name=""/>
        <dsp:cNvSpPr/>
      </dsp:nvSpPr>
      <dsp:spPr>
        <a:xfrm>
          <a:off x="1502759" y="324252"/>
          <a:ext cx="2463177" cy="2463177"/>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altLang="zh-TW" sz="3000" b="1" kern="1200"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Read</a:t>
          </a:r>
          <a:endParaRPr lang="en-US" altLang="zh-TW"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lvl="0" algn="ctr" defTabSz="1333500">
            <a:lnSpc>
              <a:spcPct val="90000"/>
            </a:lnSpc>
            <a:spcBef>
              <a:spcPct val="0"/>
            </a:spcBef>
            <a:spcAft>
              <a:spcPct val="35000"/>
            </a:spcAft>
          </a:pPr>
          <a:r>
            <a:rPr lang="zh-TW" altLang="en-US"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閱讀力</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dsp:txBody>
      <dsp:txXfrm>
        <a:off x="2224207" y="1045700"/>
        <a:ext cx="1741729" cy="1741729"/>
      </dsp:txXfrm>
    </dsp:sp>
    <dsp:sp modelId="{4698EE3D-FC2A-44E6-BEBB-64D7AD9124A6}">
      <dsp:nvSpPr>
        <dsp:cNvPr id="0" name=""/>
        <dsp:cNvSpPr/>
      </dsp:nvSpPr>
      <dsp:spPr>
        <a:xfrm rot="5400000">
          <a:off x="4079709" y="324252"/>
          <a:ext cx="2463177" cy="2463177"/>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altLang="zh-TW" sz="3000" b="1" kern="1200"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Learn</a:t>
          </a:r>
          <a:endParaRPr lang="en-US" altLang="zh-TW"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lvl="0" algn="ctr" defTabSz="1333500">
            <a:lnSpc>
              <a:spcPct val="90000"/>
            </a:lnSpc>
            <a:spcBef>
              <a:spcPct val="0"/>
            </a:spcBef>
            <a:spcAft>
              <a:spcPct val="35000"/>
            </a:spcAft>
          </a:pPr>
          <a:r>
            <a:rPr lang="zh-TW" altLang="en-US"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學習力</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dsp:txBody>
      <dsp:txXfrm rot="-5400000">
        <a:off x="4079709" y="1045700"/>
        <a:ext cx="1741729" cy="1741729"/>
      </dsp:txXfrm>
    </dsp:sp>
    <dsp:sp modelId="{2D053DE1-8754-4588-9B49-4DD658F18EF2}">
      <dsp:nvSpPr>
        <dsp:cNvPr id="0" name=""/>
        <dsp:cNvSpPr/>
      </dsp:nvSpPr>
      <dsp:spPr>
        <a:xfrm rot="10800000">
          <a:off x="4079709" y="2901202"/>
          <a:ext cx="2463177" cy="2463177"/>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b="1" kern="1200"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Express</a:t>
          </a:r>
        </a:p>
        <a:p>
          <a:pPr lvl="0" algn="ctr" defTabSz="1244600">
            <a:lnSpc>
              <a:spcPct val="90000"/>
            </a:lnSpc>
            <a:spcBef>
              <a:spcPct val="0"/>
            </a:spcBef>
            <a:spcAft>
              <a:spcPct val="35000"/>
            </a:spcAft>
          </a:pPr>
          <a:r>
            <a:rPr lang="zh-TW" altLang="en-US" sz="3000" b="1" kern="1200"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表達</a:t>
          </a:r>
          <a:r>
            <a:rPr lang="zh-TW" altLang="en-US"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力</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dsp:txBody>
      <dsp:txXfrm rot="10800000">
        <a:off x="4079709" y="2901202"/>
        <a:ext cx="1741729" cy="1741729"/>
      </dsp:txXfrm>
    </dsp:sp>
    <dsp:sp modelId="{C9872E10-CB47-4203-9FB9-C8420019EE6E}">
      <dsp:nvSpPr>
        <dsp:cNvPr id="0" name=""/>
        <dsp:cNvSpPr/>
      </dsp:nvSpPr>
      <dsp:spPr>
        <a:xfrm rot="16200000">
          <a:off x="1502759" y="2901202"/>
          <a:ext cx="2463177" cy="2463177"/>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altLang="zh-TW" sz="3000" b="1" kern="1200" spc="50" dirty="0" smtClean="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Write</a:t>
          </a:r>
          <a:endParaRPr lang="en-US" altLang="zh-TW" sz="3000" b="1" kern="1200"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endParaRPr>
        </a:p>
        <a:p>
          <a:pPr lvl="0" algn="ctr" defTabSz="1333500">
            <a:lnSpc>
              <a:spcPct val="90000"/>
            </a:lnSpc>
            <a:spcBef>
              <a:spcPct val="0"/>
            </a:spcBef>
            <a:spcAft>
              <a:spcPct val="35000"/>
            </a:spcAft>
          </a:pPr>
          <a:r>
            <a:rPr lang="zh-TW" altLang="en-US" sz="3000" b="1" kern="1200" cap="none" spc="50" dirty="0">
              <a:ln w="0"/>
              <a:solidFill>
                <a:schemeClr val="tx1"/>
              </a:solidFill>
              <a:effectLst>
                <a:innerShdw blurRad="63500" dist="50800" dir="13500000">
                  <a:srgbClr val="000000">
                    <a:alpha val="50000"/>
                  </a:srgbClr>
                </a:innerShdw>
              </a:effectLst>
              <a:latin typeface="jf金萱 七分糖" panose="020B0800000000000000" pitchFamily="34" charset="-120"/>
              <a:ea typeface="jf金萱 七分糖" panose="020B0800000000000000" pitchFamily="34" charset="-120"/>
            </a:rPr>
            <a:t>寫作力</a:t>
          </a:r>
          <a:endParaRPr lang="zh-TW" altLang="en-US" sz="3000" kern="1200" dirty="0">
            <a:solidFill>
              <a:schemeClr val="tx1"/>
            </a:solidFill>
            <a:latin typeface="jf金萱 七分糖" panose="020B0800000000000000" pitchFamily="34" charset="-120"/>
            <a:ea typeface="jf金萱 七分糖" panose="020B0800000000000000" pitchFamily="34" charset="-120"/>
          </a:endParaRPr>
        </a:p>
      </dsp:txBody>
      <dsp:txXfrm rot="5400000">
        <a:off x="2224207" y="2901202"/>
        <a:ext cx="1741729" cy="1741729"/>
      </dsp:txXfrm>
    </dsp:sp>
    <dsp:sp modelId="{6C370D61-2AD1-4930-9430-AD8849CF3E93}">
      <dsp:nvSpPr>
        <dsp:cNvPr id="0" name=""/>
        <dsp:cNvSpPr/>
      </dsp:nvSpPr>
      <dsp:spPr>
        <a:xfrm>
          <a:off x="3597597" y="2332339"/>
          <a:ext cx="850450" cy="739522"/>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1A23DE-DA4E-4875-AE16-0E22C13173DA}">
      <dsp:nvSpPr>
        <dsp:cNvPr id="0" name=""/>
        <dsp:cNvSpPr/>
      </dsp:nvSpPr>
      <dsp:spPr>
        <a:xfrm rot="10800000">
          <a:off x="3597597" y="2616770"/>
          <a:ext cx="850450" cy="739522"/>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BA0-FB4A-4169-AF3E-A81CD711AFC2}" type="datetimeFigureOut">
              <a:rPr lang="zh-TW" altLang="en-US" smtClean="0"/>
              <a:t>2022/3/3</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4425B-EFD5-4D24-9C7A-A84D471FE335}" type="slidenum">
              <a:rPr lang="zh-TW" altLang="en-US" smtClean="0"/>
              <a:t>‹#›</a:t>
            </a:fld>
            <a:endParaRPr lang="zh-TW" altLang="en-US"/>
          </a:p>
        </p:txBody>
      </p:sp>
    </p:spTree>
    <p:extLst>
      <p:ext uri="{BB962C8B-B14F-4D97-AF65-F5344CB8AC3E}">
        <p14:creationId xmlns:p14="http://schemas.microsoft.com/office/powerpoint/2010/main" val="112926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32" name="Shape 1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lgn="r">
              <a:buSzPct val="25000"/>
            </a:pPr>
            <a:fld id="{00000000-1234-1234-1234-123412341234}" type="slidenum">
              <a:rPr lang="en" sz="1200" kern="0">
                <a:solidFill>
                  <a:srgbClr val="000000"/>
                </a:solidFill>
                <a:latin typeface="Arial"/>
                <a:ea typeface="Arial"/>
                <a:cs typeface="Arial"/>
                <a:sym typeface="Arial"/>
              </a:rPr>
              <a:pPr algn="r">
                <a:buSzPct val="25000"/>
              </a:pPr>
              <a:t>1</a:t>
            </a:fld>
            <a:endParaRPr lang="en" sz="12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004484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ChangeArrowheads="1" noTextEdit="1"/>
          </p:cNvSpPr>
          <p:nvPr>
            <p:ph type="sldImg"/>
          </p:nvPr>
        </p:nvSpPr>
        <p:spPr>
          <a:xfrm>
            <a:off x="139700" y="768350"/>
            <a:ext cx="6819900" cy="3836988"/>
          </a:xfrm>
          <a:ln/>
        </p:spPr>
      </p:sp>
      <p:sp>
        <p:nvSpPr>
          <p:cNvPr id="552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Tree>
    <p:extLst>
      <p:ext uri="{BB962C8B-B14F-4D97-AF65-F5344CB8AC3E}">
        <p14:creationId xmlns:p14="http://schemas.microsoft.com/office/powerpoint/2010/main" val="398705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ChangeArrowheads="1" noTextEdit="1"/>
          </p:cNvSpPr>
          <p:nvPr>
            <p:ph type="sldImg"/>
          </p:nvPr>
        </p:nvSpPr>
        <p:spPr>
          <a:ln/>
        </p:spPr>
      </p:sp>
      <p:sp>
        <p:nvSpPr>
          <p:cNvPr id="768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zh-TW" smtClean="0">
                <a:latin typeface="標楷體" panose="03000509000000000000" pitchFamily="65" charset="-120"/>
                <a:ea typeface="標楷體" panose="03000509000000000000" pitchFamily="65" charset="-120"/>
              </a:rPr>
              <a:t>為此劉孟奇建議學生，應大量閱讀不同類型的文本，像是科普、社會文化、全球情境等，打破學科藩籬，整合自然與人文；特別是未來素養題型的題幹會很長，「訊息量一定會有所增加」，因此考生平日就要多練習閱讀長文，然後檢視是否能完全理解文意，包括擷取正確訊息、統整解釋及反思評價等不同層次的能力。</a:t>
            </a:r>
          </a:p>
          <a:p>
            <a:r>
              <a:rPr lang="zh-TW" altLang="zh-TW" smtClean="0">
                <a:latin typeface="標楷體" panose="03000509000000000000" pitchFamily="65" charset="-120"/>
                <a:ea typeface="標楷體" panose="03000509000000000000" pitchFamily="65" charset="-120"/>
              </a:rPr>
              <a:t>劉孟奇</a:t>
            </a:r>
            <a:r>
              <a:rPr lang="en-US" altLang="zh-TW" smtClean="0">
                <a:latin typeface="標楷體" panose="03000509000000000000" pitchFamily="65" charset="-120"/>
                <a:ea typeface="標楷體" panose="03000509000000000000" pitchFamily="65" charset="-120"/>
              </a:rPr>
              <a:t>(</a:t>
            </a:r>
            <a:r>
              <a:rPr lang="zh-TW" altLang="en-US" smtClean="0">
                <a:latin typeface="標楷體" panose="03000509000000000000" pitchFamily="65" charset="-120"/>
                <a:ea typeface="標楷體" panose="03000509000000000000" pitchFamily="65" charset="-120"/>
              </a:rPr>
              <a:t>大考中心主任</a:t>
            </a:r>
            <a:r>
              <a:rPr lang="en-US" altLang="zh-TW" smtClean="0">
                <a:latin typeface="標楷體" panose="03000509000000000000" pitchFamily="65" charset="-120"/>
                <a:ea typeface="標楷體" panose="03000509000000000000" pitchFamily="65" charset="-120"/>
              </a:rPr>
              <a:t>)</a:t>
            </a:r>
            <a:r>
              <a:rPr lang="zh-TW" altLang="zh-TW" smtClean="0">
                <a:latin typeface="標楷體" panose="03000509000000000000" pitchFamily="65" charset="-120"/>
                <a:ea typeface="標楷體" panose="03000509000000000000" pitchFamily="65" charset="-120"/>
              </a:rPr>
              <a:t>也建議家長，不但不要再禁止孩子「讀閒書」，還應該多多鼓勵，因為素養題型無法「考前猜題」，資訊量少是很不利的，只能廣泛接觸各類有深度的文章，不管是文言文還是白話文，也不管是中西名著經典，多閱讀準沒錯。</a:t>
            </a:r>
          </a:p>
          <a:p>
            <a:endParaRPr lang="zh-TW" altLang="en-US" smtClean="0">
              <a:latin typeface="標楷體" panose="03000509000000000000" pitchFamily="65" charset="-120"/>
              <a:ea typeface="標楷體" panose="03000509000000000000" pitchFamily="65" charset="-120"/>
            </a:endParaRPr>
          </a:p>
          <a:p>
            <a:endParaRPr lang="zh-TW" altLang="en-US" smtClean="0"/>
          </a:p>
        </p:txBody>
      </p:sp>
      <p:sp>
        <p:nvSpPr>
          <p:cNvPr id="768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8510A3C3-1A13-4CE7-9B00-1A22A9066537}" type="slidenum">
              <a:rPr lang="en-US" altLang="zh-TW" sz="1200"/>
              <a:pPr/>
              <a:t>60</a:t>
            </a:fld>
            <a:endParaRPr lang="en-US" altLang="zh-TW" sz="1200"/>
          </a:p>
        </p:txBody>
      </p:sp>
    </p:spTree>
    <p:extLst>
      <p:ext uri="{BB962C8B-B14F-4D97-AF65-F5344CB8AC3E}">
        <p14:creationId xmlns:p14="http://schemas.microsoft.com/office/powerpoint/2010/main" val="255490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46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21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00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14" name="Shape 10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67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137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6" rIns="92309" bIns="46156" anchor="b"/>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lgn="r" eaLnBrk="1" hangingPunct="1">
              <a:spcBef>
                <a:spcPct val="0"/>
              </a:spcBef>
            </a:pPr>
            <a:fld id="{F838DD04-83E9-470E-8272-35D7B4F16557}" type="slidenum">
              <a:rPr lang="en-US" altLang="zh-TW"/>
              <a:pPr algn="r" eaLnBrk="1" hangingPunct="1">
                <a:spcBef>
                  <a:spcPct val="0"/>
                </a:spcBef>
              </a:pPr>
              <a:t>10</a:t>
            </a:fld>
            <a:endParaRPr lang="en-US" altLang="zh-TW"/>
          </a:p>
        </p:txBody>
      </p:sp>
      <p:sp>
        <p:nvSpPr>
          <p:cNvPr id="18435" name="Rectangle 2"/>
          <p:cNvSpPr>
            <a:spLocks noGrp="1" noRot="1" noChangeAspect="1" noChangeArrowheads="1" noTextEdit="1"/>
          </p:cNvSpPr>
          <p:nvPr>
            <p:ph type="sldImg"/>
          </p:nvPr>
        </p:nvSpPr>
        <p:spPr>
          <a:xfrm>
            <a:off x="387350" y="687388"/>
            <a:ext cx="6089650" cy="3425825"/>
          </a:xfrm>
          <a:ln/>
        </p:spPr>
      </p:sp>
      <p:sp>
        <p:nvSpPr>
          <p:cNvPr id="18436" name="Rectangle 3"/>
          <p:cNvSpPr>
            <a:spLocks noGrp="1" noChangeArrowheads="1"/>
          </p:cNvSpPr>
          <p:nvPr>
            <p:ph type="body" idx="1"/>
          </p:nvPr>
        </p:nvSpPr>
        <p:spPr>
          <a:xfrm>
            <a:off x="682625" y="4346575"/>
            <a:ext cx="549275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1" rIns="92300" bIns="46151"/>
          <a:lstStyle/>
          <a:p>
            <a:endParaRPr lang="zh-TW" altLang="zh-TW" smtClean="0"/>
          </a:p>
        </p:txBody>
      </p:sp>
    </p:spTree>
    <p:extLst>
      <p:ext uri="{BB962C8B-B14F-4D97-AF65-F5344CB8AC3E}">
        <p14:creationId xmlns:p14="http://schemas.microsoft.com/office/powerpoint/2010/main" val="54151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ChangeArrowheads="1" noTextEdit="1"/>
          </p:cNvSpPr>
          <p:nvPr>
            <p:ph type="sldImg"/>
          </p:nvPr>
        </p:nvSpPr>
        <p:spPr>
          <a:xfrm>
            <a:off x="-219075" y="809625"/>
            <a:ext cx="7177088" cy="4038600"/>
          </a:xfrm>
          <a:ln/>
        </p:spPr>
      </p:sp>
      <p:sp>
        <p:nvSpPr>
          <p:cNvPr id="215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7363"/>
            <a:r>
              <a:rPr lang="zh-TW" altLang="en-US" smtClean="0"/>
              <a:t> </a:t>
            </a:r>
          </a:p>
        </p:txBody>
      </p:sp>
      <p:sp>
        <p:nvSpPr>
          <p:cNvPr id="21508" name="投影片編號版面配置區 3"/>
          <p:cNvSpPr txBox="1">
            <a:spLocks noGrp="1"/>
          </p:cNvSpPr>
          <p:nvPr/>
        </p:nvSpPr>
        <p:spPr bwMode="auto">
          <a:xfrm>
            <a:off x="3814763" y="10234613"/>
            <a:ext cx="2921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50" tIns="49125" rIns="98250" bIns="49125" anchor="b"/>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r" eaLnBrk="1" hangingPunct="1"/>
            <a:fld id="{7BD78692-7306-408B-B709-E0F30F439E14}" type="slidenum">
              <a:rPr lang="zh-TW" altLang="en-US" sz="1300">
                <a:solidFill>
                  <a:srgbClr val="000000"/>
                </a:solidFill>
                <a:latin typeface="Calibri" panose="020F0502020204030204" pitchFamily="34" charset="0"/>
              </a:rPr>
              <a:pPr algn="r" eaLnBrk="1" hangingPunct="1"/>
              <a:t>12</a:t>
            </a:fld>
            <a:endParaRPr lang="zh-TW" altLang="en-US" sz="1300">
              <a:solidFill>
                <a:srgbClr val="000000"/>
              </a:solidFill>
              <a:latin typeface="Calibri" panose="020F0502020204030204" pitchFamily="34" charset="0"/>
            </a:endParaRPr>
          </a:p>
        </p:txBody>
      </p:sp>
      <p:sp>
        <p:nvSpPr>
          <p:cNvPr id="21509" name="日期版面配置區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1363" indent="-284163">
              <a:defRPr kumimoji="1" sz="2400">
                <a:solidFill>
                  <a:schemeClr val="tx1"/>
                </a:solidFill>
                <a:latin typeface="Times New Roman" panose="02020603050405020304" pitchFamily="18" charset="0"/>
                <a:ea typeface="新細明體" panose="02020500000000000000" pitchFamily="18" charset="-120"/>
              </a:defRPr>
            </a:lvl2pPr>
            <a:lvl3pPr marL="1141413" indent="-227013">
              <a:defRPr kumimoji="1" sz="2400">
                <a:solidFill>
                  <a:schemeClr val="tx1"/>
                </a:solidFill>
                <a:latin typeface="Times New Roman" panose="02020603050405020304" pitchFamily="18" charset="0"/>
                <a:ea typeface="新細明體" panose="02020500000000000000" pitchFamily="18" charset="-120"/>
              </a:defRPr>
            </a:lvl3pPr>
            <a:lvl4pPr marL="1598613" indent="-227013">
              <a:defRPr kumimoji="1" sz="2400">
                <a:solidFill>
                  <a:schemeClr val="tx1"/>
                </a:solidFill>
                <a:latin typeface="Times New Roman" panose="02020603050405020304" pitchFamily="18" charset="0"/>
                <a:ea typeface="新細明體" panose="02020500000000000000" pitchFamily="18" charset="-120"/>
              </a:defRPr>
            </a:lvl4pPr>
            <a:lvl5pPr marL="2055813" indent="-227013">
              <a:defRPr kumimoji="1" sz="2400">
                <a:solidFill>
                  <a:schemeClr val="tx1"/>
                </a:solidFill>
                <a:latin typeface="Times New Roman" panose="02020603050405020304" pitchFamily="18" charset="0"/>
                <a:ea typeface="新細明體" panose="02020500000000000000" pitchFamily="18" charset="-120"/>
              </a:defRPr>
            </a:lvl5pPr>
            <a:lvl6pPr marL="25130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02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74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46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0922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219075" y="809625"/>
            <a:ext cx="7177088" cy="4038600"/>
          </a:xfrm>
          <a:ln/>
        </p:spPr>
      </p:sp>
      <p:sp>
        <p:nvSpPr>
          <p:cNvPr id="245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7363"/>
            <a:r>
              <a:rPr lang="zh-TW" altLang="en-US" smtClean="0"/>
              <a:t> </a:t>
            </a:r>
          </a:p>
        </p:txBody>
      </p:sp>
      <p:sp>
        <p:nvSpPr>
          <p:cNvPr id="24580" name="投影片編號版面配置區 3"/>
          <p:cNvSpPr txBox="1">
            <a:spLocks noGrp="1"/>
          </p:cNvSpPr>
          <p:nvPr/>
        </p:nvSpPr>
        <p:spPr bwMode="auto">
          <a:xfrm>
            <a:off x="3814763" y="10234613"/>
            <a:ext cx="2921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50" tIns="49125" rIns="98250" bIns="49125" anchor="b"/>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r" eaLnBrk="1" hangingPunct="1"/>
            <a:fld id="{AA46983C-7673-49F5-A0B7-02CB7CDBD8A1}" type="slidenum">
              <a:rPr lang="zh-TW" altLang="en-US" sz="1300">
                <a:solidFill>
                  <a:srgbClr val="000000"/>
                </a:solidFill>
                <a:latin typeface="Calibri" panose="020F0502020204030204" pitchFamily="34" charset="0"/>
              </a:rPr>
              <a:pPr algn="r" eaLnBrk="1" hangingPunct="1"/>
              <a:t>14</a:t>
            </a:fld>
            <a:endParaRPr lang="zh-TW" altLang="en-US" sz="1300">
              <a:solidFill>
                <a:srgbClr val="000000"/>
              </a:solidFill>
              <a:latin typeface="Calibri" panose="020F0502020204030204" pitchFamily="34" charset="0"/>
            </a:endParaRPr>
          </a:p>
        </p:txBody>
      </p:sp>
      <p:sp>
        <p:nvSpPr>
          <p:cNvPr id="24581" name="日期版面配置區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1363" indent="-284163">
              <a:defRPr kumimoji="1" sz="2400">
                <a:solidFill>
                  <a:schemeClr val="tx1"/>
                </a:solidFill>
                <a:latin typeface="Times New Roman" panose="02020603050405020304" pitchFamily="18" charset="0"/>
                <a:ea typeface="新細明體" panose="02020500000000000000" pitchFamily="18" charset="-120"/>
              </a:defRPr>
            </a:lvl2pPr>
            <a:lvl3pPr marL="1141413" indent="-227013">
              <a:defRPr kumimoji="1" sz="2400">
                <a:solidFill>
                  <a:schemeClr val="tx1"/>
                </a:solidFill>
                <a:latin typeface="Times New Roman" panose="02020603050405020304" pitchFamily="18" charset="0"/>
                <a:ea typeface="新細明體" panose="02020500000000000000" pitchFamily="18" charset="-120"/>
              </a:defRPr>
            </a:lvl3pPr>
            <a:lvl4pPr marL="1598613" indent="-227013">
              <a:defRPr kumimoji="1" sz="2400">
                <a:solidFill>
                  <a:schemeClr val="tx1"/>
                </a:solidFill>
                <a:latin typeface="Times New Roman" panose="02020603050405020304" pitchFamily="18" charset="0"/>
                <a:ea typeface="新細明體" panose="02020500000000000000" pitchFamily="18" charset="-120"/>
              </a:defRPr>
            </a:lvl4pPr>
            <a:lvl5pPr marL="2055813" indent="-227013">
              <a:defRPr kumimoji="1" sz="2400">
                <a:solidFill>
                  <a:schemeClr val="tx1"/>
                </a:solidFill>
                <a:latin typeface="Times New Roman" panose="02020603050405020304" pitchFamily="18" charset="0"/>
                <a:ea typeface="新細明體" panose="02020500000000000000" pitchFamily="18" charset="-120"/>
              </a:defRPr>
            </a:lvl5pPr>
            <a:lvl6pPr marL="25130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02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74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46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2183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219075" y="809625"/>
            <a:ext cx="7177088" cy="4038600"/>
          </a:xfrm>
          <a:ln/>
        </p:spPr>
      </p:sp>
      <p:sp>
        <p:nvSpPr>
          <p:cNvPr id="266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7363"/>
            <a:r>
              <a:rPr lang="zh-TW" altLang="en-US" smtClean="0"/>
              <a:t> </a:t>
            </a:r>
          </a:p>
        </p:txBody>
      </p:sp>
      <p:sp>
        <p:nvSpPr>
          <p:cNvPr id="26628" name="投影片編號版面配置區 3"/>
          <p:cNvSpPr txBox="1">
            <a:spLocks noGrp="1"/>
          </p:cNvSpPr>
          <p:nvPr/>
        </p:nvSpPr>
        <p:spPr bwMode="auto">
          <a:xfrm>
            <a:off x="3814763" y="10234613"/>
            <a:ext cx="2921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50" tIns="49125" rIns="98250" bIns="49125" anchor="b"/>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r" eaLnBrk="1" hangingPunct="1"/>
            <a:fld id="{9C203559-8F74-4637-B086-88D7166E36B9}" type="slidenum">
              <a:rPr lang="zh-TW" altLang="en-US" sz="1300">
                <a:solidFill>
                  <a:srgbClr val="000000"/>
                </a:solidFill>
                <a:latin typeface="Calibri" panose="020F0502020204030204" pitchFamily="34" charset="0"/>
              </a:rPr>
              <a:pPr algn="r" eaLnBrk="1" hangingPunct="1"/>
              <a:t>15</a:t>
            </a:fld>
            <a:endParaRPr lang="zh-TW" altLang="en-US" sz="1300">
              <a:solidFill>
                <a:srgbClr val="000000"/>
              </a:solidFill>
              <a:latin typeface="Calibri" panose="020F0502020204030204" pitchFamily="34" charset="0"/>
            </a:endParaRPr>
          </a:p>
        </p:txBody>
      </p:sp>
      <p:sp>
        <p:nvSpPr>
          <p:cNvPr id="26629" name="日期版面配置區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1363" indent="-284163">
              <a:defRPr kumimoji="1" sz="2400">
                <a:solidFill>
                  <a:schemeClr val="tx1"/>
                </a:solidFill>
                <a:latin typeface="Times New Roman" panose="02020603050405020304" pitchFamily="18" charset="0"/>
                <a:ea typeface="新細明體" panose="02020500000000000000" pitchFamily="18" charset="-120"/>
              </a:defRPr>
            </a:lvl2pPr>
            <a:lvl3pPr marL="1141413" indent="-227013">
              <a:defRPr kumimoji="1" sz="2400">
                <a:solidFill>
                  <a:schemeClr val="tx1"/>
                </a:solidFill>
                <a:latin typeface="Times New Roman" panose="02020603050405020304" pitchFamily="18" charset="0"/>
                <a:ea typeface="新細明體" panose="02020500000000000000" pitchFamily="18" charset="-120"/>
              </a:defRPr>
            </a:lvl3pPr>
            <a:lvl4pPr marL="1598613" indent="-227013">
              <a:defRPr kumimoji="1" sz="2400">
                <a:solidFill>
                  <a:schemeClr val="tx1"/>
                </a:solidFill>
                <a:latin typeface="Times New Roman" panose="02020603050405020304" pitchFamily="18" charset="0"/>
                <a:ea typeface="新細明體" panose="02020500000000000000" pitchFamily="18" charset="-120"/>
              </a:defRPr>
            </a:lvl4pPr>
            <a:lvl5pPr marL="2055813" indent="-227013">
              <a:defRPr kumimoji="1" sz="2400">
                <a:solidFill>
                  <a:schemeClr val="tx1"/>
                </a:solidFill>
                <a:latin typeface="Times New Roman" panose="02020603050405020304" pitchFamily="18" charset="0"/>
                <a:ea typeface="新細明體" panose="02020500000000000000" pitchFamily="18" charset="-120"/>
              </a:defRPr>
            </a:lvl5pPr>
            <a:lvl6pPr marL="25130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02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74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4613" indent="-227013"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310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0488" y="744538"/>
            <a:ext cx="6616700" cy="3722687"/>
          </a:xfrm>
          <a:ln/>
        </p:spPr>
      </p:sp>
      <p:sp>
        <p:nvSpPr>
          <p:cNvPr id="286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smtClean="0"/>
          </a:p>
        </p:txBody>
      </p:sp>
    </p:spTree>
    <p:extLst>
      <p:ext uri="{BB962C8B-B14F-4D97-AF65-F5344CB8AC3E}">
        <p14:creationId xmlns:p14="http://schemas.microsoft.com/office/powerpoint/2010/main" val="310472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ChangeArrowheads="1" noTextEdit="1"/>
          </p:cNvSpPr>
          <p:nvPr>
            <p:ph type="sldImg"/>
          </p:nvPr>
        </p:nvSpPr>
        <p:spPr>
          <a:xfrm>
            <a:off x="139700" y="768350"/>
            <a:ext cx="6819900" cy="3836988"/>
          </a:xfrm>
          <a:ln/>
        </p:spPr>
      </p:sp>
      <p:sp>
        <p:nvSpPr>
          <p:cNvPr id="512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Tree>
    <p:extLst>
      <p:ext uri="{BB962C8B-B14F-4D97-AF65-F5344CB8AC3E}">
        <p14:creationId xmlns:p14="http://schemas.microsoft.com/office/powerpoint/2010/main" val="3925229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ChangeArrowheads="1" noTextEdit="1"/>
          </p:cNvSpPr>
          <p:nvPr>
            <p:ph type="sldImg"/>
          </p:nvPr>
        </p:nvSpPr>
        <p:spPr>
          <a:xfrm>
            <a:off x="139700" y="768350"/>
            <a:ext cx="6819900" cy="3836988"/>
          </a:xfrm>
          <a:ln/>
        </p:spPr>
      </p:sp>
      <p:sp>
        <p:nvSpPr>
          <p:cNvPr id="532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Tree>
    <p:extLst>
      <p:ext uri="{BB962C8B-B14F-4D97-AF65-F5344CB8AC3E}">
        <p14:creationId xmlns:p14="http://schemas.microsoft.com/office/powerpoint/2010/main" val="3395926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layout">
    <p:bg>
      <p:bgPr>
        <a:blipFill rotWithShape="1">
          <a:blip r:embed="rId2">
            <a:alphaModFix/>
          </a:blip>
          <a:stretch>
            <a:fillRect/>
          </a:stretch>
        </a:blip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5252600" y="3409272"/>
            <a:ext cx="6484000" cy="1461600"/>
          </a:xfrm>
          <a:prstGeom prst="rect">
            <a:avLst/>
          </a:prstGeom>
          <a:noFill/>
          <a:ln>
            <a:noFill/>
          </a:ln>
        </p:spPr>
        <p:txBody>
          <a:bodyPr wrap="square" lIns="91425" tIns="91425" rIns="91425" bIns="91425" anchor="ctr" anchorCtr="0"/>
          <a:lstStyle>
            <a:lvl1pPr lvl="0">
              <a:spcBef>
                <a:spcPts val="0"/>
              </a:spcBef>
              <a:buNone/>
              <a:defRPr sz="4800"/>
            </a:lvl1pPr>
            <a:lvl2pPr lvl="1">
              <a:spcBef>
                <a:spcPts val="0"/>
              </a:spcBef>
              <a:buNone/>
              <a:defRPr sz="4800"/>
            </a:lvl2pPr>
            <a:lvl3pPr lvl="2">
              <a:spcBef>
                <a:spcPts val="0"/>
              </a:spcBef>
              <a:buNone/>
              <a:defRPr sz="4800"/>
            </a:lvl3pPr>
            <a:lvl4pPr lvl="3">
              <a:spcBef>
                <a:spcPts val="0"/>
              </a:spcBef>
              <a:buNone/>
              <a:defRPr sz="4800"/>
            </a:lvl4pPr>
            <a:lvl5pPr lvl="4">
              <a:spcBef>
                <a:spcPts val="0"/>
              </a:spcBef>
              <a:buNone/>
              <a:defRPr sz="4800"/>
            </a:lvl5pPr>
            <a:lvl6pPr lvl="5">
              <a:spcBef>
                <a:spcPts val="0"/>
              </a:spcBef>
              <a:buNone/>
              <a:defRPr sz="4800"/>
            </a:lvl6pPr>
            <a:lvl7pPr lvl="6">
              <a:spcBef>
                <a:spcPts val="0"/>
              </a:spcBef>
              <a:buNone/>
              <a:defRPr sz="4800"/>
            </a:lvl7pPr>
            <a:lvl8pPr lvl="7">
              <a:spcBef>
                <a:spcPts val="0"/>
              </a:spcBef>
              <a:buNone/>
              <a:defRPr sz="4800"/>
            </a:lvl8pPr>
            <a:lvl9pPr lvl="8">
              <a:spcBef>
                <a:spcPts val="0"/>
              </a:spcBef>
              <a:buNone/>
              <a:defRPr sz="4800"/>
            </a:lvl9pPr>
          </a:lstStyle>
          <a:p>
            <a:endParaRPr/>
          </a:p>
        </p:txBody>
      </p:sp>
      <p:sp>
        <p:nvSpPr>
          <p:cNvPr id="8" name="Shape 8"/>
          <p:cNvSpPr txBox="1">
            <a:spLocks noGrp="1"/>
          </p:cNvSpPr>
          <p:nvPr>
            <p:ph type="subTitle" idx="1"/>
          </p:nvPr>
        </p:nvSpPr>
        <p:spPr>
          <a:xfrm>
            <a:off x="5269600" y="4938939"/>
            <a:ext cx="6475600" cy="782000"/>
          </a:xfrm>
          <a:prstGeom prst="rect">
            <a:avLst/>
          </a:prstGeom>
          <a:noFill/>
          <a:ln>
            <a:noFill/>
          </a:ln>
        </p:spPr>
        <p:txBody>
          <a:bodyPr wrap="square" lIns="91425" tIns="91425" rIns="91425" bIns="91425" anchor="ctr" anchorCtr="0"/>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343318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4_Title Slide">
    <p:spTree>
      <p:nvGrpSpPr>
        <p:cNvPr id="1" name="Shape 80"/>
        <p:cNvGrpSpPr/>
        <p:nvPr/>
      </p:nvGrpSpPr>
      <p:grpSpPr>
        <a:xfrm>
          <a:off x="0" y="0"/>
          <a:ext cx="0" cy="0"/>
          <a:chOff x="0" y="0"/>
          <a:chExt cx="0" cy="0"/>
        </a:xfrm>
      </p:grpSpPr>
      <p:sp>
        <p:nvSpPr>
          <p:cNvPr id="81" name="Shape 81"/>
          <p:cNvSpPr>
            <a:spLocks noGrp="1"/>
          </p:cNvSpPr>
          <p:nvPr>
            <p:ph type="pic" idx="2"/>
          </p:nvPr>
        </p:nvSpPr>
        <p:spPr>
          <a:xfrm>
            <a:off x="0" y="0"/>
            <a:ext cx="12192000" cy="3717032"/>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702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Basic Layout">
    <p:bg>
      <p:bgPr>
        <a:blipFill rotWithShape="1">
          <a:blip r:embed="rId2">
            <a:alphaModFix/>
          </a:blip>
          <a:stretch>
            <a:fillRect/>
          </a:stretch>
        </a:blipFill>
        <a:effectLst/>
      </p:bgPr>
    </p:bg>
    <p:spTree>
      <p:nvGrpSpPr>
        <p:cNvPr id="1" name="Shape 82"/>
        <p:cNvGrpSpPr/>
        <p:nvPr/>
      </p:nvGrpSpPr>
      <p:grpSpPr>
        <a:xfrm>
          <a:off x="0" y="0"/>
          <a:ext cx="0" cy="0"/>
          <a:chOff x="0" y="0"/>
          <a:chExt cx="0" cy="0"/>
        </a:xfrm>
      </p:grpSpPr>
      <p:sp>
        <p:nvSpPr>
          <p:cNvPr id="83" name="Shape 83"/>
          <p:cNvSpPr>
            <a:spLocks noGrp="1"/>
          </p:cNvSpPr>
          <p:nvPr>
            <p:ph type="pic" idx="2"/>
          </p:nvPr>
        </p:nvSpPr>
        <p:spPr>
          <a:xfrm>
            <a:off x="3695733" y="1873019"/>
            <a:ext cx="8496267" cy="4032448"/>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85" name="Shape 85"/>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827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Basic Layout">
    <p:bg>
      <p:bgPr>
        <a:blipFill rotWithShape="1">
          <a:blip r:embed="rId2">
            <a:alphaModFix/>
          </a:blip>
          <a:stretch>
            <a:fillRect/>
          </a:stretch>
        </a:blipFill>
        <a:effectLst/>
      </p:bgPr>
    </p:bg>
    <p:spTree>
      <p:nvGrpSpPr>
        <p:cNvPr id="1" name="Shape 86"/>
        <p:cNvGrpSpPr/>
        <p:nvPr/>
      </p:nvGrpSpPr>
      <p:grpSpPr>
        <a:xfrm>
          <a:off x="0" y="0"/>
          <a:ext cx="0" cy="0"/>
          <a:chOff x="0" y="0"/>
          <a:chExt cx="0" cy="0"/>
        </a:xfrm>
      </p:grpSpPr>
      <p:sp>
        <p:nvSpPr>
          <p:cNvPr id="87" name="Shape 87"/>
          <p:cNvSpPr>
            <a:spLocks noGrp="1"/>
          </p:cNvSpPr>
          <p:nvPr>
            <p:ph type="pic" idx="2"/>
          </p:nvPr>
        </p:nvSpPr>
        <p:spPr>
          <a:xfrm>
            <a:off x="4704523" y="0"/>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8" name="Shape 88"/>
          <p:cNvSpPr>
            <a:spLocks noGrp="1"/>
          </p:cNvSpPr>
          <p:nvPr>
            <p:ph type="pic" idx="3"/>
          </p:nvPr>
        </p:nvSpPr>
        <p:spPr>
          <a:xfrm>
            <a:off x="9360363" y="2564904"/>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48314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7_Basic Layout">
    <p:bg>
      <p:bgPr>
        <a:blipFill rotWithShape="1">
          <a:blip r:embed="rId2">
            <a:alphaModFix/>
          </a:blip>
          <a:stretch>
            <a:fillRect/>
          </a:stretch>
        </a:blipFill>
        <a:effectLst/>
      </p:bgPr>
    </p:bg>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957145" y="1700808"/>
            <a:ext cx="3264727"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1" name="Shape 91"/>
          <p:cNvSpPr>
            <a:spLocks noGrp="1"/>
          </p:cNvSpPr>
          <p:nvPr>
            <p:ph type="pic" idx="3"/>
          </p:nvPr>
        </p:nvSpPr>
        <p:spPr>
          <a:xfrm>
            <a:off x="4452723"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2" name="Shape 92"/>
          <p:cNvSpPr>
            <a:spLocks noGrp="1"/>
          </p:cNvSpPr>
          <p:nvPr>
            <p:ph type="pic" idx="4"/>
          </p:nvPr>
        </p:nvSpPr>
        <p:spPr>
          <a:xfrm>
            <a:off x="7947939"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4" name="Shape 94"/>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523717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Basic Layout">
    <p:bg>
      <p:bgPr>
        <a:blipFill rotWithShape="1">
          <a:blip r:embed="rId2">
            <a:alphaModFix/>
          </a:blip>
          <a:stretch>
            <a:fillRect/>
          </a:stretch>
        </a:blip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7" name="Shape 97"/>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61035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d Slide Layout">
    <p:spTree>
      <p:nvGrpSpPr>
        <p:cNvPr id="1" name="Shape 98"/>
        <p:cNvGrpSpPr/>
        <p:nvPr/>
      </p:nvGrpSpPr>
      <p:grpSpPr>
        <a:xfrm>
          <a:off x="0" y="0"/>
          <a:ext cx="0" cy="0"/>
          <a:chOff x="0" y="0"/>
          <a:chExt cx="0" cy="0"/>
        </a:xfrm>
      </p:grpSpPr>
      <p:pic>
        <p:nvPicPr>
          <p:cNvPr id="99" name="Shape 99" descr="E:\002-KIMS BUSINESS\007-02-Googleslidesppt\02-GSppt-Contents-Kim\20170215\03-abs\item03-png.png"/>
          <p:cNvPicPr preferRelativeResize="0"/>
          <p:nvPr/>
        </p:nvPicPr>
        <p:blipFill rotWithShape="1">
          <a:blip r:embed="rId2">
            <a:alphaModFix/>
          </a:blip>
          <a:srcRect/>
          <a:stretch/>
        </p:blipFill>
        <p:spPr>
          <a:xfrm rot="-9892029">
            <a:off x="3831910" y="208364"/>
            <a:ext cx="2116161" cy="2019320"/>
          </a:xfrm>
          <a:prstGeom prst="rect">
            <a:avLst/>
          </a:prstGeom>
          <a:noFill/>
          <a:ln>
            <a:noFill/>
          </a:ln>
        </p:spPr>
      </p:pic>
      <p:pic>
        <p:nvPicPr>
          <p:cNvPr id="100" name="Shape 100" descr="E:\002-KIMS BUSINESS\007-02-Googleslidesppt\02-GSppt-Contents-Kim\20170215\03-abs\item03-png.png"/>
          <p:cNvPicPr preferRelativeResize="0"/>
          <p:nvPr/>
        </p:nvPicPr>
        <p:blipFill rotWithShape="1">
          <a:blip r:embed="rId2">
            <a:alphaModFix/>
          </a:blip>
          <a:srcRect/>
          <a:stretch/>
        </p:blipFill>
        <p:spPr>
          <a:xfrm rot="4527839">
            <a:off x="4007280" y="4591521"/>
            <a:ext cx="2116161" cy="2019320"/>
          </a:xfrm>
          <a:prstGeom prst="rect">
            <a:avLst/>
          </a:prstGeom>
          <a:noFill/>
          <a:ln>
            <a:noFill/>
          </a:ln>
        </p:spPr>
      </p:pic>
      <p:pic>
        <p:nvPicPr>
          <p:cNvPr id="101" name="Shape 101" descr="E:\002-KIMS BUSINESS\007-02-Googleslidesppt\02-GSppt-Contents-Kim\20170215\03-abs\item03-png.png"/>
          <p:cNvPicPr preferRelativeResize="0"/>
          <p:nvPr/>
        </p:nvPicPr>
        <p:blipFill rotWithShape="1">
          <a:blip r:embed="rId2">
            <a:alphaModFix/>
          </a:blip>
          <a:srcRect/>
          <a:stretch/>
        </p:blipFill>
        <p:spPr>
          <a:xfrm rot="7414606">
            <a:off x="2623864" y="2922816"/>
            <a:ext cx="2116161" cy="2019320"/>
          </a:xfrm>
          <a:prstGeom prst="rect">
            <a:avLst/>
          </a:prstGeom>
          <a:noFill/>
          <a:ln>
            <a:noFill/>
          </a:ln>
        </p:spPr>
      </p:pic>
      <p:pic>
        <p:nvPicPr>
          <p:cNvPr id="102" name="Shape 102" descr="E:\002-KIMS BUSINESS\007-02-Googleslidesppt\02-GSppt-Contents-Kim\20170215\03-abs\item03-png.png"/>
          <p:cNvPicPr preferRelativeResize="0"/>
          <p:nvPr/>
        </p:nvPicPr>
        <p:blipFill rotWithShape="1">
          <a:blip r:embed="rId2">
            <a:alphaModFix/>
          </a:blip>
          <a:srcRect/>
          <a:stretch/>
        </p:blipFill>
        <p:spPr>
          <a:xfrm rot="4162721" flipH="1">
            <a:off x="2814344" y="1073461"/>
            <a:ext cx="2116161" cy="2019320"/>
          </a:xfrm>
          <a:prstGeom prst="rect">
            <a:avLst/>
          </a:prstGeom>
          <a:noFill/>
          <a:ln>
            <a:noFill/>
          </a:ln>
        </p:spPr>
      </p:pic>
      <p:pic>
        <p:nvPicPr>
          <p:cNvPr id="103" name="Shape 103" descr="E:\002-KIMS BUSINESS\007-02-Googleslidesppt\02-GSppt-Contents-Kim\20170215\03-abs\item03-png.png"/>
          <p:cNvPicPr preferRelativeResize="0"/>
          <p:nvPr/>
        </p:nvPicPr>
        <p:blipFill rotWithShape="1">
          <a:blip r:embed="rId2">
            <a:alphaModFix/>
          </a:blip>
          <a:srcRect/>
          <a:stretch/>
        </p:blipFill>
        <p:spPr>
          <a:xfrm rot="7864253" flipH="1">
            <a:off x="5246112" y="190231"/>
            <a:ext cx="2116161" cy="2019320"/>
          </a:xfrm>
          <a:prstGeom prst="rect">
            <a:avLst/>
          </a:prstGeom>
          <a:noFill/>
          <a:ln>
            <a:noFill/>
          </a:ln>
        </p:spPr>
      </p:pic>
      <p:pic>
        <p:nvPicPr>
          <p:cNvPr id="104" name="Shape 104" descr="E:\002-KIMS BUSINESS\007-02-Googleslidesppt\02-GSppt-Contents-Kim\20170215\03-abs\item03-png.png"/>
          <p:cNvPicPr preferRelativeResize="0"/>
          <p:nvPr/>
        </p:nvPicPr>
        <p:blipFill rotWithShape="1">
          <a:blip r:embed="rId2">
            <a:alphaModFix/>
          </a:blip>
          <a:srcRect/>
          <a:stretch/>
        </p:blipFill>
        <p:spPr>
          <a:xfrm rot="-1435202">
            <a:off x="7490941" y="3179621"/>
            <a:ext cx="2116161" cy="2019320"/>
          </a:xfrm>
          <a:prstGeom prst="rect">
            <a:avLst/>
          </a:prstGeom>
          <a:noFill/>
          <a:ln>
            <a:noFill/>
          </a:ln>
        </p:spPr>
      </p:pic>
      <p:pic>
        <p:nvPicPr>
          <p:cNvPr id="105" name="Shape 105" descr="E:\002-KIMS BUSINESS\007-02-Googleslidesppt\02-GSppt-Contents-Kim\20170215\03-abs\item03-png.png"/>
          <p:cNvPicPr preferRelativeResize="0"/>
          <p:nvPr/>
        </p:nvPicPr>
        <p:blipFill rotWithShape="1">
          <a:blip r:embed="rId2">
            <a:alphaModFix/>
          </a:blip>
          <a:srcRect/>
          <a:stretch/>
        </p:blipFill>
        <p:spPr>
          <a:xfrm rot="-4325069">
            <a:off x="7284210" y="981533"/>
            <a:ext cx="2116161" cy="2019320"/>
          </a:xfrm>
          <a:prstGeom prst="rect">
            <a:avLst/>
          </a:prstGeom>
          <a:noFill/>
          <a:ln>
            <a:noFill/>
          </a:ln>
        </p:spPr>
      </p:pic>
      <p:pic>
        <p:nvPicPr>
          <p:cNvPr id="106" name="Shape 106" descr="E:\002-KIMS BUSINESS\007-02-Googleslidesppt\02-GSppt-Contents-Kim\20170215\03-abs\item03-png.png"/>
          <p:cNvPicPr preferRelativeResize="0"/>
          <p:nvPr/>
        </p:nvPicPr>
        <p:blipFill rotWithShape="1">
          <a:blip r:embed="rId2">
            <a:alphaModFix/>
          </a:blip>
          <a:srcRect/>
          <a:stretch/>
        </p:blipFill>
        <p:spPr>
          <a:xfrm rot="729549">
            <a:off x="6384033" y="4494287"/>
            <a:ext cx="2116161" cy="2019320"/>
          </a:xfrm>
          <a:prstGeom prst="rect">
            <a:avLst/>
          </a:prstGeom>
          <a:noFill/>
          <a:ln>
            <a:noFill/>
          </a:ln>
        </p:spPr>
      </p:pic>
      <p:grpSp>
        <p:nvGrpSpPr>
          <p:cNvPr id="107" name="Shape 107"/>
          <p:cNvGrpSpPr/>
          <p:nvPr/>
        </p:nvGrpSpPr>
        <p:grpSpPr>
          <a:xfrm>
            <a:off x="3006107" y="331184"/>
            <a:ext cx="6179787" cy="6195632"/>
            <a:chOff x="1115616" y="1275607"/>
            <a:chExt cx="2585656" cy="2592286"/>
          </a:xfrm>
        </p:grpSpPr>
        <p:pic>
          <p:nvPicPr>
            <p:cNvPr id="108" name="Shape 108"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109" name="Shape 109"/>
            <p:cNvSpPr/>
            <p:nvPr/>
          </p:nvSpPr>
          <p:spPr>
            <a:xfrm>
              <a:off x="1595313" y="1758619"/>
              <a:ext cx="1626263" cy="1626264"/>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110" name="Shape 110" descr="E:\002-KIMS BUSINESS\007-02-Googleslidesppt\02-GSppt-Contents-Kim\20170215\03-abs\item03-png.png"/>
          <p:cNvPicPr preferRelativeResize="0"/>
          <p:nvPr/>
        </p:nvPicPr>
        <p:blipFill rotWithShape="1">
          <a:blip r:embed="rId2">
            <a:alphaModFix/>
          </a:blip>
          <a:srcRect/>
          <a:stretch/>
        </p:blipFill>
        <p:spPr>
          <a:xfrm>
            <a:off x="1" y="-30480"/>
            <a:ext cx="2116161" cy="2019320"/>
          </a:xfrm>
          <a:prstGeom prst="rect">
            <a:avLst/>
          </a:prstGeom>
          <a:noFill/>
          <a:ln>
            <a:noFill/>
          </a:ln>
        </p:spPr>
      </p:pic>
      <p:pic>
        <p:nvPicPr>
          <p:cNvPr id="111" name="Shape 111" descr="E:\002-KIMS BUSINESS\007-02-Googleslidesppt\02-GSppt-Contents-Kim\20170215\03-abs\item02-png.png"/>
          <p:cNvPicPr preferRelativeResize="0"/>
          <p:nvPr/>
        </p:nvPicPr>
        <p:blipFill rotWithShape="1">
          <a:blip r:embed="rId4">
            <a:alphaModFix/>
          </a:blip>
          <a:srcRect/>
          <a:stretch/>
        </p:blipFill>
        <p:spPr>
          <a:xfrm>
            <a:off x="10320469" y="4833056"/>
            <a:ext cx="1876544" cy="2024944"/>
          </a:xfrm>
          <a:prstGeom prst="rect">
            <a:avLst/>
          </a:prstGeom>
          <a:noFill/>
          <a:ln>
            <a:noFill/>
          </a:ln>
        </p:spPr>
      </p:pic>
      <p:sp>
        <p:nvSpPr>
          <p:cNvPr id="112" name="Shape 112"/>
          <p:cNvSpPr txBox="1">
            <a:spLocks noGrp="1"/>
          </p:cNvSpPr>
          <p:nvPr>
            <p:ph type="title"/>
          </p:nvPr>
        </p:nvSpPr>
        <p:spPr>
          <a:xfrm>
            <a:off x="24021" y="27707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113" name="Shape 113"/>
          <p:cNvSpPr txBox="1">
            <a:spLocks noGrp="1"/>
          </p:cNvSpPr>
          <p:nvPr>
            <p:ph type="subTitle" idx="1"/>
          </p:nvPr>
        </p:nvSpPr>
        <p:spPr>
          <a:xfrm>
            <a:off x="4334067" y="3578767"/>
            <a:ext cx="3484800" cy="8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777827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icon sets layout">
    <p:spTree>
      <p:nvGrpSpPr>
        <p:cNvPr id="1" name="Shape 114"/>
        <p:cNvGrpSpPr/>
        <p:nvPr/>
      </p:nvGrpSpPr>
      <p:grpSpPr>
        <a:xfrm>
          <a:off x="0" y="0"/>
          <a:ext cx="0" cy="0"/>
          <a:chOff x="0" y="0"/>
          <a:chExt cx="0" cy="0"/>
        </a:xfrm>
      </p:grpSpPr>
      <p:grpSp>
        <p:nvGrpSpPr>
          <p:cNvPr id="115" name="Shape 115"/>
          <p:cNvGrpSpPr/>
          <p:nvPr/>
        </p:nvGrpSpPr>
        <p:grpSpPr>
          <a:xfrm>
            <a:off x="472011" y="1508786"/>
            <a:ext cx="3799787" cy="4865561"/>
            <a:chOff x="354008" y="1131589"/>
            <a:chExt cx="2849840" cy="3649171"/>
          </a:xfrm>
        </p:grpSpPr>
        <p:grpSp>
          <p:nvGrpSpPr>
            <p:cNvPr id="116" name="Shape 116"/>
            <p:cNvGrpSpPr/>
            <p:nvPr/>
          </p:nvGrpSpPr>
          <p:grpSpPr>
            <a:xfrm>
              <a:off x="354008" y="1131589"/>
              <a:ext cx="2849840" cy="3649171"/>
              <a:chOff x="354008" y="1131589"/>
              <a:chExt cx="2849840" cy="3649171"/>
            </a:xfrm>
          </p:grpSpPr>
          <p:sp>
            <p:nvSpPr>
              <p:cNvPr id="117" name="Shape 117"/>
              <p:cNvSpPr/>
              <p:nvPr/>
            </p:nvSpPr>
            <p:spPr>
              <a:xfrm>
                <a:off x="354008" y="1131589"/>
                <a:ext cx="2849840" cy="3649171"/>
              </a:xfrm>
              <a:prstGeom prst="roundRect">
                <a:avLst>
                  <a:gd name="adj" fmla="val 3968"/>
                </a:avLst>
              </a:prstGeom>
              <a:solidFill>
                <a:srgbClr val="A4B4EA"/>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18" name="Shape 118"/>
              <p:cNvSpPr txBox="1"/>
              <p:nvPr/>
            </p:nvSpPr>
            <p:spPr>
              <a:xfrm>
                <a:off x="755576" y="1427128"/>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Resize without losing quality</a:t>
                </a:r>
              </a:p>
            </p:txBody>
          </p:sp>
          <p:sp>
            <p:nvSpPr>
              <p:cNvPr id="119" name="Shape 119"/>
              <p:cNvSpPr txBox="1"/>
              <p:nvPr/>
            </p:nvSpPr>
            <p:spPr>
              <a:xfrm>
                <a:off x="755576" y="1939375"/>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Change Fill Color &amp;</a:t>
                </a:r>
              </a:p>
              <a:p>
                <a:pPr>
                  <a:buSzPct val="25000"/>
                </a:pPr>
                <a:r>
                  <a:rPr lang="en" sz="1600" b="1" kern="0">
                    <a:solidFill>
                      <a:srgbClr val="FFFFFF"/>
                    </a:solidFill>
                    <a:ea typeface="Arial"/>
                    <a:cs typeface="Arial"/>
                    <a:sym typeface="Arial"/>
                  </a:rPr>
                  <a:t>Line Color</a:t>
                </a:r>
              </a:p>
            </p:txBody>
          </p:sp>
          <p:sp>
            <p:nvSpPr>
              <p:cNvPr id="120" name="Shape 120"/>
              <p:cNvSpPr/>
              <p:nvPr/>
            </p:nvSpPr>
            <p:spPr>
              <a:xfrm>
                <a:off x="531932" y="1347500"/>
                <a:ext cx="108520" cy="3240473"/>
              </a:xfrm>
              <a:prstGeom prst="roundRect">
                <a:avLst>
                  <a:gd name="adj" fmla="val 50000"/>
                </a:avLst>
              </a:prstGeom>
              <a:solidFill>
                <a:schemeClr val="lt1">
                  <a:alpha val="40784"/>
                </a:schemeClr>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21" name="Shape 121"/>
              <p:cNvSpPr/>
              <p:nvPr/>
            </p:nvSpPr>
            <p:spPr>
              <a:xfrm rot="5400000">
                <a:off x="2592642" y="1238201"/>
                <a:ext cx="502331" cy="502331"/>
              </a:xfrm>
              <a:prstGeom prst="halfFrame">
                <a:avLst>
                  <a:gd name="adj1" fmla="val 23728"/>
                  <a:gd name="adj2" fmla="val 24642"/>
                </a:avLst>
              </a:prstGeom>
              <a:solidFill>
                <a:schemeClr val="lt1">
                  <a:alpha val="22745"/>
                </a:schemeClr>
              </a:solidFill>
              <a:ln>
                <a:noFill/>
              </a:ln>
            </p:spPr>
            <p:txBody>
              <a:bodyPr wrap="square" lIns="91425" tIns="45700" rIns="91425" bIns="45700" anchor="ctr" anchorCtr="0">
                <a:noAutofit/>
              </a:bodyPr>
              <a:lstStyle/>
              <a:p>
                <a:pPr algn="ctr">
                  <a:buSzPct val="25000"/>
                </a:pPr>
                <a:endParaRPr sz="2400" kern="0">
                  <a:solidFill>
                    <a:srgbClr val="000000"/>
                  </a:solidFill>
                  <a:ea typeface="Arial"/>
                  <a:cs typeface="Arial"/>
                  <a:sym typeface="Arial"/>
                </a:endParaRPr>
              </a:p>
            </p:txBody>
          </p:sp>
        </p:grpSp>
        <p:grpSp>
          <p:nvGrpSpPr>
            <p:cNvPr id="122" name="Shape 122"/>
            <p:cNvGrpSpPr/>
            <p:nvPr/>
          </p:nvGrpSpPr>
          <p:grpSpPr>
            <a:xfrm>
              <a:off x="755725" y="3062543"/>
              <a:ext cx="1872059" cy="1576233"/>
              <a:chOff x="102157" y="1419622"/>
              <a:chExt cx="1872059" cy="1576233"/>
            </a:xfrm>
          </p:grpSpPr>
          <p:sp>
            <p:nvSpPr>
              <p:cNvPr id="123" name="Shape 123"/>
              <p:cNvSpPr txBox="1"/>
              <p:nvPr/>
            </p:nvSpPr>
            <p:spPr>
              <a:xfrm>
                <a:off x="127596" y="2749634"/>
                <a:ext cx="1846620" cy="246221"/>
              </a:xfrm>
              <a:prstGeom prst="rect">
                <a:avLst/>
              </a:prstGeom>
              <a:noFill/>
              <a:ln>
                <a:noFill/>
              </a:ln>
            </p:spPr>
            <p:txBody>
              <a:bodyPr wrap="square" lIns="91425" tIns="45700" rIns="91425" bIns="45700" anchor="t" anchorCtr="0">
                <a:noAutofit/>
              </a:bodyPr>
              <a:lstStyle/>
              <a:p>
                <a:pPr>
                  <a:buSzPct val="25000"/>
                </a:pPr>
                <a:r>
                  <a:rPr lang="en" sz="1333" kern="0">
                    <a:solidFill>
                      <a:srgbClr val="FFFFFF"/>
                    </a:solidFill>
                    <a:ea typeface="Arial"/>
                    <a:cs typeface="Arial"/>
                    <a:sym typeface="Arial"/>
                  </a:rPr>
                  <a:t>www.googleslidesppt.com</a:t>
                </a:r>
              </a:p>
            </p:txBody>
          </p:sp>
          <p:sp>
            <p:nvSpPr>
              <p:cNvPr id="124" name="Shape 124"/>
              <p:cNvSpPr txBox="1"/>
              <p:nvPr/>
            </p:nvSpPr>
            <p:spPr>
              <a:xfrm>
                <a:off x="102157" y="1419622"/>
                <a:ext cx="1827644" cy="1384995"/>
              </a:xfrm>
              <a:prstGeom prst="rect">
                <a:avLst/>
              </a:prstGeom>
              <a:noFill/>
              <a:ln>
                <a:noFill/>
              </a:ln>
            </p:spPr>
            <p:txBody>
              <a:bodyPr wrap="square" lIns="91425" tIns="45700" rIns="91425" bIns="45700" anchor="t" anchorCtr="0">
                <a:noAutofit/>
              </a:bodyPr>
              <a:lstStyle/>
              <a:p>
                <a:pPr>
                  <a:buSzPct val="25000"/>
                </a:pPr>
                <a:r>
                  <a:rPr lang="en" sz="3733" b="1" kern="0">
                    <a:solidFill>
                      <a:srgbClr val="FFFFFF"/>
                    </a:solidFill>
                    <a:ea typeface="Arial"/>
                    <a:cs typeface="Arial"/>
                    <a:sym typeface="Arial"/>
                  </a:rPr>
                  <a:t>Google</a:t>
                </a:r>
              </a:p>
              <a:p>
                <a:pPr>
                  <a:buSzPct val="25000"/>
                </a:pPr>
                <a:r>
                  <a:rPr lang="en" sz="3733" b="1" kern="0">
                    <a:solidFill>
                      <a:srgbClr val="FFFFFF"/>
                    </a:solidFill>
                    <a:ea typeface="Arial"/>
                    <a:cs typeface="Arial"/>
                    <a:sym typeface="Arial"/>
                  </a:rPr>
                  <a:t>Slides</a:t>
                </a:r>
              </a:p>
              <a:p>
                <a:pPr>
                  <a:buSzPct val="25000"/>
                </a:pPr>
                <a:r>
                  <a:rPr lang="en" sz="3733" b="1" kern="0">
                    <a:solidFill>
                      <a:srgbClr val="FFFFFF"/>
                    </a:solidFill>
                    <a:ea typeface="Arial"/>
                    <a:cs typeface="Arial"/>
                    <a:sym typeface="Arial"/>
                  </a:rPr>
                  <a:t>PPT</a:t>
                </a:r>
              </a:p>
            </p:txBody>
          </p:sp>
        </p:grpSp>
      </p:grpSp>
      <p:sp>
        <p:nvSpPr>
          <p:cNvPr id="125" name="Shape 125"/>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265075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lor Code Layou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2659605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Basic Layout">
    <p:bg>
      <p:bgPr>
        <a:blipFill rotWithShape="1">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2440543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ver Slide layout">
    <p:bg>
      <p:bgPr>
        <a:blipFill rotWithShape="1">
          <a:blip r:embed="rId2">
            <a:alphaModFix/>
          </a:blip>
          <a:stretch>
            <a:fillRect/>
          </a:stretch>
        </a:blip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5252600" y="3409272"/>
            <a:ext cx="6484000" cy="1461600"/>
          </a:xfrm>
          <a:prstGeom prst="rect">
            <a:avLst/>
          </a:prstGeom>
          <a:noFill/>
          <a:ln>
            <a:noFill/>
          </a:ln>
        </p:spPr>
        <p:txBody>
          <a:bodyPr wrap="square" lIns="91425" tIns="91425" rIns="91425" bIns="91425" anchor="ctr" anchorCtr="0"/>
          <a:lstStyle>
            <a:lvl1pPr lvl="0">
              <a:spcBef>
                <a:spcPts val="0"/>
              </a:spcBef>
              <a:buNone/>
              <a:defRPr sz="4800"/>
            </a:lvl1pPr>
            <a:lvl2pPr lvl="1">
              <a:spcBef>
                <a:spcPts val="0"/>
              </a:spcBef>
              <a:buNone/>
              <a:defRPr sz="4800"/>
            </a:lvl2pPr>
            <a:lvl3pPr lvl="2">
              <a:spcBef>
                <a:spcPts val="0"/>
              </a:spcBef>
              <a:buNone/>
              <a:defRPr sz="4800"/>
            </a:lvl3pPr>
            <a:lvl4pPr lvl="3">
              <a:spcBef>
                <a:spcPts val="0"/>
              </a:spcBef>
              <a:buNone/>
              <a:defRPr sz="4800"/>
            </a:lvl4pPr>
            <a:lvl5pPr lvl="4">
              <a:spcBef>
                <a:spcPts val="0"/>
              </a:spcBef>
              <a:buNone/>
              <a:defRPr sz="4800"/>
            </a:lvl5pPr>
            <a:lvl6pPr lvl="5">
              <a:spcBef>
                <a:spcPts val="0"/>
              </a:spcBef>
              <a:buNone/>
              <a:defRPr sz="4800"/>
            </a:lvl6pPr>
            <a:lvl7pPr lvl="6">
              <a:spcBef>
                <a:spcPts val="0"/>
              </a:spcBef>
              <a:buNone/>
              <a:defRPr sz="4800"/>
            </a:lvl7pPr>
            <a:lvl8pPr lvl="7">
              <a:spcBef>
                <a:spcPts val="0"/>
              </a:spcBef>
              <a:buNone/>
              <a:defRPr sz="4800"/>
            </a:lvl8pPr>
            <a:lvl9pPr lvl="8">
              <a:spcBef>
                <a:spcPts val="0"/>
              </a:spcBef>
              <a:buNone/>
              <a:defRPr sz="4800"/>
            </a:lvl9pPr>
          </a:lstStyle>
          <a:p>
            <a:endParaRPr/>
          </a:p>
        </p:txBody>
      </p:sp>
      <p:sp>
        <p:nvSpPr>
          <p:cNvPr id="8" name="Shape 8"/>
          <p:cNvSpPr txBox="1">
            <a:spLocks noGrp="1"/>
          </p:cNvSpPr>
          <p:nvPr>
            <p:ph type="subTitle" idx="1"/>
          </p:nvPr>
        </p:nvSpPr>
        <p:spPr>
          <a:xfrm>
            <a:off x="5269600" y="4938939"/>
            <a:ext cx="6475600" cy="782000"/>
          </a:xfrm>
          <a:prstGeom prst="rect">
            <a:avLst/>
          </a:prstGeom>
          <a:noFill/>
          <a:ln>
            <a:noFill/>
          </a:ln>
        </p:spPr>
        <p:txBody>
          <a:bodyPr wrap="square" lIns="91425" tIns="91425" rIns="91425" bIns="91425" anchor="ctr" anchorCtr="0"/>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238924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genda Layout 1">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7" y="484400"/>
            <a:ext cx="12192000" cy="8328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4107411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genda Layou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557933" y="586000"/>
            <a:ext cx="9634000" cy="832800"/>
          </a:xfrm>
          <a:prstGeom prst="rect">
            <a:avLst/>
          </a:prstGeom>
          <a:noFill/>
          <a:ln>
            <a:noFill/>
          </a:ln>
        </p:spPr>
        <p:txBody>
          <a:bodyPr wrap="square" lIns="91425" tIns="91425" rIns="91425" bIns="91425" anchor="ctr" anchorCtr="0"/>
          <a:lstStyle>
            <a:lvl1pPr lvl="0">
              <a:spcBef>
                <a:spcPts val="0"/>
              </a:spcBef>
              <a:buNone/>
              <a:defRPr sz="4800"/>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1265800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Agenda Layout 1">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7" y="484400"/>
            <a:ext cx="12192000" cy="8328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117826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Break Layout">
    <p:spTree>
      <p:nvGrpSpPr>
        <p:cNvPr id="1" name="Shape 13"/>
        <p:cNvGrpSpPr/>
        <p:nvPr/>
      </p:nvGrpSpPr>
      <p:grpSpPr>
        <a:xfrm>
          <a:off x="0" y="0"/>
          <a:ext cx="0" cy="0"/>
          <a:chOff x="0" y="0"/>
          <a:chExt cx="0" cy="0"/>
        </a:xfrm>
      </p:grpSpPr>
      <p:pic>
        <p:nvPicPr>
          <p:cNvPr id="14" name="Shape 14" descr="E:\002-KIMS BUSINESS\007-02-Googleslidesppt\02-GSppt-Contents-Kim\20170215\03-abs\item01-png.png"/>
          <p:cNvPicPr preferRelativeResize="0"/>
          <p:nvPr/>
        </p:nvPicPr>
        <p:blipFill rotWithShape="1">
          <a:blip r:embed="rId2">
            <a:alphaModFix/>
          </a:blip>
          <a:srcRect/>
          <a:stretch/>
        </p:blipFill>
        <p:spPr>
          <a:xfrm>
            <a:off x="4175786" y="4869161"/>
            <a:ext cx="1351860" cy="1355327"/>
          </a:xfrm>
          <a:prstGeom prst="rect">
            <a:avLst/>
          </a:prstGeom>
          <a:noFill/>
          <a:ln>
            <a:noFill/>
          </a:ln>
        </p:spPr>
      </p:pic>
      <p:pic>
        <p:nvPicPr>
          <p:cNvPr id="15" name="Shape 15" descr="E:\002-KIMS BUSINESS\007-02-Googleslidesppt\02-GSppt-Contents-Kim\20170215\03-abs\item01-png.png"/>
          <p:cNvPicPr preferRelativeResize="0"/>
          <p:nvPr/>
        </p:nvPicPr>
        <p:blipFill rotWithShape="1">
          <a:blip r:embed="rId3">
            <a:alphaModFix/>
          </a:blip>
          <a:srcRect/>
          <a:stretch/>
        </p:blipFill>
        <p:spPr>
          <a:xfrm>
            <a:off x="5327915" y="1267653"/>
            <a:ext cx="864096" cy="866312"/>
          </a:xfrm>
          <a:prstGeom prst="rect">
            <a:avLst/>
          </a:prstGeom>
          <a:noFill/>
          <a:ln>
            <a:noFill/>
          </a:ln>
        </p:spPr>
      </p:pic>
      <p:pic>
        <p:nvPicPr>
          <p:cNvPr id="16" name="Shape 16" descr="E:\002-KIMS BUSINESS\007-02-Googleslidesppt\02-GSppt-Contents-Kim\20170215\03-abs\item01-png.png"/>
          <p:cNvPicPr preferRelativeResize="0"/>
          <p:nvPr/>
        </p:nvPicPr>
        <p:blipFill rotWithShape="1">
          <a:blip r:embed="rId4">
            <a:alphaModFix/>
          </a:blip>
          <a:srcRect/>
          <a:stretch/>
        </p:blipFill>
        <p:spPr>
          <a:xfrm>
            <a:off x="815413" y="559757"/>
            <a:ext cx="589523" cy="591035"/>
          </a:xfrm>
          <a:prstGeom prst="rect">
            <a:avLst/>
          </a:prstGeom>
          <a:noFill/>
          <a:ln>
            <a:noFill/>
          </a:ln>
        </p:spPr>
      </p:pic>
      <p:pic>
        <p:nvPicPr>
          <p:cNvPr id="17" name="Shape 17" descr="E:\002-KIMS BUSINESS\007-02-Googleslidesppt\02-GSppt-Contents-Kim\20170215\03-abs\item01-png.png"/>
          <p:cNvPicPr preferRelativeResize="0"/>
          <p:nvPr/>
        </p:nvPicPr>
        <p:blipFill rotWithShape="1">
          <a:blip r:embed="rId5">
            <a:alphaModFix/>
          </a:blip>
          <a:srcRect/>
          <a:stretch/>
        </p:blipFill>
        <p:spPr>
          <a:xfrm>
            <a:off x="10800523" y="2372267"/>
            <a:ext cx="480053" cy="481284"/>
          </a:xfrm>
          <a:prstGeom prst="rect">
            <a:avLst/>
          </a:prstGeom>
          <a:noFill/>
          <a:ln>
            <a:noFill/>
          </a:ln>
        </p:spPr>
      </p:pic>
      <p:grpSp>
        <p:nvGrpSpPr>
          <p:cNvPr id="18" name="Shape 18"/>
          <p:cNvGrpSpPr/>
          <p:nvPr/>
        </p:nvGrpSpPr>
        <p:grpSpPr>
          <a:xfrm>
            <a:off x="1487488" y="1700810"/>
            <a:ext cx="3447541" cy="3456381"/>
            <a:chOff x="1115616" y="1275607"/>
            <a:chExt cx="2585656" cy="2592286"/>
          </a:xfrm>
        </p:grpSpPr>
        <p:pic>
          <p:nvPicPr>
            <p:cNvPr id="19" name="Shape 19" descr="E:\002-KIMS BUSINESS\007-02-Googleslidesppt\02-GSppt-Contents-Kim\20170215\03-abs\item01-png.png"/>
            <p:cNvPicPr preferRelativeResize="0"/>
            <p:nvPr/>
          </p:nvPicPr>
          <p:blipFill rotWithShape="1">
            <a:blip r:embed="rId6">
              <a:alphaModFix/>
            </a:blip>
            <a:srcRect/>
            <a:stretch/>
          </p:blipFill>
          <p:spPr>
            <a:xfrm>
              <a:off x="1115616" y="1275607"/>
              <a:ext cx="2585656" cy="2592286"/>
            </a:xfrm>
            <a:prstGeom prst="rect">
              <a:avLst/>
            </a:prstGeom>
            <a:noFill/>
            <a:ln>
              <a:noFill/>
            </a:ln>
          </p:spPr>
        </p:pic>
        <p:sp>
          <p:nvSpPr>
            <p:cNvPr id="20" name="Shape 20"/>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21" name="Shape 21" descr="E:\002-KIMS BUSINESS\007-02-Googleslidesppt\02-GSppt-Contents-Kim\20170215\03-abs\item02-png.png"/>
          <p:cNvPicPr preferRelativeResize="0"/>
          <p:nvPr/>
        </p:nvPicPr>
        <p:blipFill rotWithShape="1">
          <a:blip r:embed="rId7">
            <a:alphaModFix/>
          </a:blip>
          <a:srcRect/>
          <a:stretch/>
        </p:blipFill>
        <p:spPr>
          <a:xfrm>
            <a:off x="10224459" y="4771745"/>
            <a:ext cx="1967541" cy="2123137"/>
          </a:xfrm>
          <a:prstGeom prst="rect">
            <a:avLst/>
          </a:prstGeom>
          <a:noFill/>
          <a:ln>
            <a:noFill/>
          </a:ln>
        </p:spPr>
      </p:pic>
      <p:pic>
        <p:nvPicPr>
          <p:cNvPr id="22" name="Shape 22" descr="E:\002-KIMS BUSINESS\007-02-Googleslidesppt\02-GSppt-Contents-Kim\20170215\03-abs\item02-png.png"/>
          <p:cNvPicPr preferRelativeResize="0"/>
          <p:nvPr/>
        </p:nvPicPr>
        <p:blipFill rotWithShape="1">
          <a:blip r:embed="rId8">
            <a:alphaModFix/>
          </a:blip>
          <a:srcRect/>
          <a:stretch/>
        </p:blipFill>
        <p:spPr>
          <a:xfrm rot="-5400000">
            <a:off x="10969139" y="-68703"/>
            <a:ext cx="1173107" cy="1265877"/>
          </a:xfrm>
          <a:prstGeom prst="rect">
            <a:avLst/>
          </a:prstGeom>
          <a:noFill/>
          <a:ln>
            <a:noFill/>
          </a:ln>
        </p:spPr>
      </p:pic>
      <p:sp>
        <p:nvSpPr>
          <p:cNvPr id="23" name="Shape 23"/>
          <p:cNvSpPr txBox="1">
            <a:spLocks noGrp="1"/>
          </p:cNvSpPr>
          <p:nvPr>
            <p:ph type="title"/>
          </p:nvPr>
        </p:nvSpPr>
        <p:spPr>
          <a:xfrm>
            <a:off x="5739745" y="2872367"/>
            <a:ext cx="6084800" cy="816000"/>
          </a:xfrm>
          <a:prstGeom prst="rect">
            <a:avLst/>
          </a:prstGeom>
          <a:noFill/>
          <a:ln>
            <a:noFill/>
          </a:ln>
        </p:spPr>
        <p:txBody>
          <a:bodyPr wrap="square" lIns="91425" tIns="91425" rIns="91425" bIns="91425" anchor="ctr" anchorCtr="0"/>
          <a:lstStyle>
            <a:lvl1pPr lvl="0" rtl="0">
              <a:spcBef>
                <a:spcPts val="0"/>
              </a:spcBef>
              <a:buNone/>
              <a:defRPr sz="4800"/>
            </a:lvl1pPr>
            <a:lvl2pPr lvl="1" rtl="0">
              <a:spcBef>
                <a:spcPts val="0"/>
              </a:spcBef>
              <a:buNone/>
              <a:defRPr sz="4800"/>
            </a:lvl2pPr>
            <a:lvl3pPr lvl="2" rtl="0">
              <a:spcBef>
                <a:spcPts val="0"/>
              </a:spcBef>
              <a:buNone/>
              <a:defRPr sz="4800"/>
            </a:lvl3pPr>
            <a:lvl4pPr lvl="3" rtl="0">
              <a:spcBef>
                <a:spcPts val="0"/>
              </a:spcBef>
              <a:buNone/>
              <a:defRPr sz="4800"/>
            </a:lvl4pPr>
            <a:lvl5pPr lvl="4" rtl="0">
              <a:spcBef>
                <a:spcPts val="0"/>
              </a:spcBef>
              <a:buNone/>
              <a:defRPr sz="4800"/>
            </a:lvl5pPr>
            <a:lvl6pPr lvl="5" rtl="0">
              <a:spcBef>
                <a:spcPts val="0"/>
              </a:spcBef>
              <a:buNone/>
              <a:defRPr sz="4800"/>
            </a:lvl6pPr>
            <a:lvl7pPr lvl="6" rtl="0">
              <a:spcBef>
                <a:spcPts val="0"/>
              </a:spcBef>
              <a:buNone/>
              <a:defRPr sz="4800"/>
            </a:lvl7pPr>
            <a:lvl8pPr lvl="7" rtl="0">
              <a:spcBef>
                <a:spcPts val="0"/>
              </a:spcBef>
              <a:buNone/>
              <a:defRPr sz="4800"/>
            </a:lvl8pPr>
            <a:lvl9pPr lvl="8" rtl="0">
              <a:spcBef>
                <a:spcPts val="0"/>
              </a:spcBef>
              <a:buNone/>
              <a:defRPr sz="4800"/>
            </a:lvl9pPr>
          </a:lstStyle>
          <a:p>
            <a:endParaRPr/>
          </a:p>
        </p:txBody>
      </p:sp>
      <p:sp>
        <p:nvSpPr>
          <p:cNvPr id="24" name="Shape 24"/>
          <p:cNvSpPr txBox="1">
            <a:spLocks noGrp="1"/>
          </p:cNvSpPr>
          <p:nvPr>
            <p:ph type="subTitle" idx="1"/>
          </p:nvPr>
        </p:nvSpPr>
        <p:spPr>
          <a:xfrm>
            <a:off x="5727733" y="3612767"/>
            <a:ext cx="6077200" cy="416000"/>
          </a:xfrm>
          <a:prstGeom prst="rect">
            <a:avLst/>
          </a:prstGeom>
          <a:noFill/>
          <a:ln>
            <a:noFill/>
          </a:ln>
        </p:spPr>
        <p:txBody>
          <a:bodyPr wrap="square" lIns="91425" tIns="91425" rIns="91425" bIns="91425"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extLst>
      <p:ext uri="{BB962C8B-B14F-4D97-AF65-F5344CB8AC3E}">
        <p14:creationId xmlns:p14="http://schemas.microsoft.com/office/powerpoint/2010/main" val="2740394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Basic Layout">
    <p:bg>
      <p:bgPr>
        <a:blipFill rotWithShape="1">
          <a:blip r:embed="rId2">
            <a:alphaModFix/>
          </a:blip>
          <a:stretch>
            <a:fillRect/>
          </a:stretch>
        </a:blipFill>
        <a:effectLst/>
      </p:bgPr>
    </p:bg>
    <p:spTree>
      <p:nvGrpSpPr>
        <p:cNvPr id="1" name="Shape 25"/>
        <p:cNvGrpSpPr/>
        <p:nvPr/>
      </p:nvGrpSpPr>
      <p:grpSpPr>
        <a:xfrm>
          <a:off x="0" y="0"/>
          <a:ext cx="0" cy="0"/>
          <a:chOff x="0" y="0"/>
          <a:chExt cx="0" cy="0"/>
        </a:xfrm>
      </p:grpSpPr>
      <p:grpSp>
        <p:nvGrpSpPr>
          <p:cNvPr id="26" name="Shape 26"/>
          <p:cNvGrpSpPr/>
          <p:nvPr/>
        </p:nvGrpSpPr>
        <p:grpSpPr>
          <a:xfrm>
            <a:off x="3791744" y="502830"/>
            <a:ext cx="4608512" cy="4620329"/>
            <a:chOff x="1115616" y="1275607"/>
            <a:chExt cx="2585656" cy="2592286"/>
          </a:xfrm>
        </p:grpSpPr>
        <p:pic>
          <p:nvPicPr>
            <p:cNvPr id="27" name="Shape 27"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28" name="Shape 28"/>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sp>
        <p:nvSpPr>
          <p:cNvPr id="29" name="Shape 29"/>
          <p:cNvSpPr txBox="1">
            <a:spLocks noGrp="1"/>
          </p:cNvSpPr>
          <p:nvPr>
            <p:ph type="title"/>
          </p:nvPr>
        </p:nvSpPr>
        <p:spPr>
          <a:xfrm>
            <a:off x="24021" y="51075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0" name="Shape 30"/>
          <p:cNvSpPr txBox="1">
            <a:spLocks noGrp="1"/>
          </p:cNvSpPr>
          <p:nvPr>
            <p:ph type="subTitle" idx="1"/>
          </p:nvPr>
        </p:nvSpPr>
        <p:spPr>
          <a:xfrm>
            <a:off x="0" y="5915575"/>
            <a:ext cx="121528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4056862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asic Layout">
    <p:bg>
      <p:bgPr>
        <a:blipFill rotWithShape="1">
          <a:blip r:embed="rId2">
            <a:alphaModFix/>
          </a:blip>
          <a:stretch>
            <a:fillRect/>
          </a:stretch>
        </a:blipFill>
        <a:effectLst/>
      </p:bgPr>
    </p:bg>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3" name="Shape 33"/>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32491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Basic Layout">
    <p:bg>
      <p:bgPr>
        <a:blipFill rotWithShape="1">
          <a:blip r:embed="rId2">
            <a:alphaModFix/>
          </a:blip>
          <a:stretch>
            <a:fillRect/>
          </a:stretch>
        </a:blipFill>
        <a:effectLst/>
      </p:bgPr>
    </p:bg>
    <p:spTree>
      <p:nvGrpSpPr>
        <p:cNvPr id="1" name="Shape 34"/>
        <p:cNvGrpSpPr/>
        <p:nvPr/>
      </p:nvGrpSpPr>
      <p:grpSpPr>
        <a:xfrm>
          <a:off x="0" y="0"/>
          <a:ext cx="0" cy="0"/>
          <a:chOff x="0" y="0"/>
          <a:chExt cx="0" cy="0"/>
        </a:xfrm>
      </p:grpSpPr>
      <p:sp>
        <p:nvSpPr>
          <p:cNvPr id="35" name="Shape 35"/>
          <p:cNvSpPr>
            <a:spLocks noGrp="1"/>
          </p:cNvSpPr>
          <p:nvPr>
            <p:ph type="pic" idx="2"/>
          </p:nvPr>
        </p:nvSpPr>
        <p:spPr>
          <a:xfrm>
            <a:off x="1151424" y="2133096"/>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6" name="Shape 36"/>
          <p:cNvSpPr>
            <a:spLocks noGrp="1"/>
          </p:cNvSpPr>
          <p:nvPr>
            <p:ph type="pic" idx="3"/>
          </p:nvPr>
        </p:nvSpPr>
        <p:spPr>
          <a:xfrm>
            <a:off x="3789508" y="2129832"/>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7" name="Shape 37"/>
          <p:cNvSpPr>
            <a:spLocks noGrp="1"/>
          </p:cNvSpPr>
          <p:nvPr>
            <p:ph type="pic" idx="4"/>
          </p:nvPr>
        </p:nvSpPr>
        <p:spPr>
          <a:xfrm>
            <a:off x="6446311" y="2129832"/>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8" name="Shape 38"/>
          <p:cNvSpPr>
            <a:spLocks noGrp="1"/>
          </p:cNvSpPr>
          <p:nvPr>
            <p:ph type="pic" idx="5"/>
          </p:nvPr>
        </p:nvSpPr>
        <p:spPr>
          <a:xfrm>
            <a:off x="9102681" y="2133096"/>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9" name="Shape 39"/>
          <p:cNvSpPr/>
          <p:nvPr/>
        </p:nvSpPr>
        <p:spPr>
          <a:xfrm>
            <a:off x="911424" y="1893096"/>
            <a:ext cx="2400000" cy="2400000"/>
          </a:xfrm>
          <a:prstGeom prst="blockArc">
            <a:avLst>
              <a:gd name="adj1" fmla="val 10800000"/>
              <a:gd name="adj2" fmla="val 94979"/>
              <a:gd name="adj3" fmla="val 5402"/>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0" name="Shape 40"/>
          <p:cNvSpPr/>
          <p:nvPr/>
        </p:nvSpPr>
        <p:spPr>
          <a:xfrm>
            <a:off x="3561843" y="1893096"/>
            <a:ext cx="2400000" cy="2400000"/>
          </a:xfrm>
          <a:prstGeom prst="blockArc">
            <a:avLst>
              <a:gd name="adj1" fmla="val 10800000"/>
              <a:gd name="adj2" fmla="val 94979"/>
              <a:gd name="adj3" fmla="val 5402"/>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1" name="Shape 41"/>
          <p:cNvSpPr/>
          <p:nvPr/>
        </p:nvSpPr>
        <p:spPr>
          <a:xfrm>
            <a:off x="6212261" y="1893096"/>
            <a:ext cx="2400000" cy="2400000"/>
          </a:xfrm>
          <a:prstGeom prst="blockArc">
            <a:avLst>
              <a:gd name="adj1" fmla="val 10800000"/>
              <a:gd name="adj2" fmla="val 94979"/>
              <a:gd name="adj3" fmla="val 5402"/>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2" name="Shape 42"/>
          <p:cNvSpPr/>
          <p:nvPr/>
        </p:nvSpPr>
        <p:spPr>
          <a:xfrm>
            <a:off x="8862681" y="1893096"/>
            <a:ext cx="2400000" cy="2400000"/>
          </a:xfrm>
          <a:prstGeom prst="blockArc">
            <a:avLst>
              <a:gd name="adj1" fmla="val 10800000"/>
              <a:gd name="adj2" fmla="val 94979"/>
              <a:gd name="adj3" fmla="val 5402"/>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3" name="Shape 43"/>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44" name="Shape 44"/>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640043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8_Basic Layout">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Shape 46" descr="D:\Fullppt\005-PNG이미지\모니터.png"/>
          <p:cNvPicPr preferRelativeResize="0"/>
          <p:nvPr/>
        </p:nvPicPr>
        <p:blipFill rotWithShape="1">
          <a:blip r:embed="rId3">
            <a:alphaModFix/>
          </a:blip>
          <a:srcRect/>
          <a:stretch/>
        </p:blipFill>
        <p:spPr>
          <a:xfrm>
            <a:off x="1971616" y="1700809"/>
            <a:ext cx="3898339" cy="3358159"/>
          </a:xfrm>
          <a:prstGeom prst="rect">
            <a:avLst/>
          </a:prstGeom>
          <a:noFill/>
          <a:ln>
            <a:noFill/>
          </a:ln>
        </p:spPr>
      </p:pic>
      <p:pic>
        <p:nvPicPr>
          <p:cNvPr id="47" name="Shape 47" descr="D:\Fullppt\005-PNG이미지\모니터.png"/>
          <p:cNvPicPr preferRelativeResize="0"/>
          <p:nvPr/>
        </p:nvPicPr>
        <p:blipFill rotWithShape="1">
          <a:blip r:embed="rId3">
            <a:alphaModFix/>
          </a:blip>
          <a:srcRect/>
          <a:stretch/>
        </p:blipFill>
        <p:spPr>
          <a:xfrm>
            <a:off x="6292096" y="1700809"/>
            <a:ext cx="3898339" cy="3358159"/>
          </a:xfrm>
          <a:prstGeom prst="rect">
            <a:avLst/>
          </a:prstGeom>
          <a:noFill/>
          <a:ln>
            <a:noFill/>
          </a:ln>
        </p:spPr>
      </p:pic>
      <p:sp>
        <p:nvSpPr>
          <p:cNvPr id="48" name="Shape 48"/>
          <p:cNvSpPr>
            <a:spLocks noGrp="1"/>
          </p:cNvSpPr>
          <p:nvPr>
            <p:ph type="pic" idx="2"/>
          </p:nvPr>
        </p:nvSpPr>
        <p:spPr>
          <a:xfrm>
            <a:off x="2105441"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49" name="Shape 49"/>
          <p:cNvSpPr>
            <a:spLocks noGrp="1"/>
          </p:cNvSpPr>
          <p:nvPr>
            <p:ph type="pic" idx="3"/>
          </p:nvPr>
        </p:nvSpPr>
        <p:spPr>
          <a:xfrm>
            <a:off x="6423185"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51" name="Shape 51"/>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881930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5_Basic Layout">
    <p:bg>
      <p:bgPr>
        <a:blipFill rotWithShape="1">
          <a:blip r:embed="rId2">
            <a:alphaModFix/>
          </a:blip>
          <a:stretch>
            <a:fillRect/>
          </a:stretch>
        </a:blipFill>
        <a:effectLst/>
      </p:bgPr>
    </p:bg>
    <p:spTree>
      <p:nvGrpSpPr>
        <p:cNvPr id="1" name="Shape 52"/>
        <p:cNvGrpSpPr/>
        <p:nvPr/>
      </p:nvGrpSpPr>
      <p:grpSpPr>
        <a:xfrm>
          <a:off x="0" y="0"/>
          <a:ext cx="0" cy="0"/>
          <a:chOff x="0" y="0"/>
          <a:chExt cx="0" cy="0"/>
        </a:xfrm>
      </p:grpSpPr>
      <p:sp>
        <p:nvSpPr>
          <p:cNvPr id="53" name="Shape 53"/>
          <p:cNvSpPr>
            <a:spLocks noGrp="1"/>
          </p:cNvSpPr>
          <p:nvPr>
            <p:ph type="pic" idx="2"/>
          </p:nvPr>
        </p:nvSpPr>
        <p:spPr>
          <a:xfrm>
            <a:off x="0" y="0"/>
            <a:ext cx="4079776"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4" name="Shape 54"/>
          <p:cNvSpPr>
            <a:spLocks noGrp="1"/>
          </p:cNvSpPr>
          <p:nvPr>
            <p:ph type="pic" idx="3"/>
          </p:nvPr>
        </p:nvSpPr>
        <p:spPr>
          <a:xfrm>
            <a:off x="8112000" y="3930000"/>
            <a:ext cx="4080000"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82807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9_Basic Layout">
    <p:bg>
      <p:bgPr>
        <a:blipFill rotWithShape="1">
          <a:blip r:embed="rId2">
            <a:alphaModFix/>
          </a:blip>
          <a:stretch>
            <a:fillRect/>
          </a:stretch>
        </a:blipFill>
        <a:effectLst/>
      </p:bgPr>
    </p:bg>
    <p:spTree>
      <p:nvGrpSpPr>
        <p:cNvPr id="1" name="Shape 55"/>
        <p:cNvGrpSpPr/>
        <p:nvPr/>
      </p:nvGrpSpPr>
      <p:grpSpPr>
        <a:xfrm>
          <a:off x="0" y="0"/>
          <a:ext cx="0" cy="0"/>
          <a:chOff x="0" y="0"/>
          <a:chExt cx="0" cy="0"/>
        </a:xfrm>
      </p:grpSpPr>
      <p:sp>
        <p:nvSpPr>
          <p:cNvPr id="56" name="Shape 56"/>
          <p:cNvSpPr/>
          <p:nvPr/>
        </p:nvSpPr>
        <p:spPr>
          <a:xfrm>
            <a:off x="3796148" y="1572993"/>
            <a:ext cx="4535419" cy="4535419"/>
          </a:xfrm>
          <a:prstGeom prst="donut">
            <a:avLst>
              <a:gd name="adj" fmla="val 1353"/>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pic>
        <p:nvPicPr>
          <p:cNvPr id="57" name="Shape 57" descr="D:\Fullppt\PNG이미지\핸드폰2.png"/>
          <p:cNvPicPr preferRelativeResize="0"/>
          <p:nvPr/>
        </p:nvPicPr>
        <p:blipFill rotWithShape="1">
          <a:blip r:embed="rId3">
            <a:alphaModFix/>
          </a:blip>
          <a:srcRect/>
          <a:stretch/>
        </p:blipFill>
        <p:spPr>
          <a:xfrm>
            <a:off x="3646967" y="1438674"/>
            <a:ext cx="4497771" cy="5446711"/>
          </a:xfrm>
          <a:prstGeom prst="rect">
            <a:avLst/>
          </a:prstGeom>
          <a:noFill/>
          <a:ln>
            <a:noFill/>
          </a:ln>
        </p:spPr>
      </p:pic>
      <p:sp>
        <p:nvSpPr>
          <p:cNvPr id="58" name="Shape 58"/>
          <p:cNvSpPr>
            <a:spLocks noGrp="1"/>
          </p:cNvSpPr>
          <p:nvPr>
            <p:ph type="pic" idx="2"/>
          </p:nvPr>
        </p:nvSpPr>
        <p:spPr>
          <a:xfrm>
            <a:off x="4755105" y="1622871"/>
            <a:ext cx="2593953" cy="400686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60" name="Shape 60"/>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142621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6_Title Slide">
    <p:spTree>
      <p:nvGrpSpPr>
        <p:cNvPr id="1" name="Shape 61"/>
        <p:cNvGrpSpPr/>
        <p:nvPr/>
      </p:nvGrpSpPr>
      <p:grpSpPr>
        <a:xfrm>
          <a:off x="0" y="0"/>
          <a:ext cx="0" cy="0"/>
          <a:chOff x="0" y="0"/>
          <a:chExt cx="0" cy="0"/>
        </a:xfrm>
      </p:grpSpPr>
      <p:sp>
        <p:nvSpPr>
          <p:cNvPr id="62" name="Shape 62"/>
          <p:cNvSpPr>
            <a:spLocks noGrp="1"/>
          </p:cNvSpPr>
          <p:nvPr>
            <p:ph type="pic" idx="2"/>
          </p:nvPr>
        </p:nvSpPr>
        <p:spPr>
          <a:xfrm>
            <a:off x="728952"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3" name="Shape 63"/>
          <p:cNvSpPr>
            <a:spLocks noGrp="1"/>
          </p:cNvSpPr>
          <p:nvPr>
            <p:ph type="pic" idx="3"/>
          </p:nvPr>
        </p:nvSpPr>
        <p:spPr>
          <a:xfrm>
            <a:off x="728504"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4" name="Shape 64"/>
          <p:cNvSpPr/>
          <p:nvPr/>
        </p:nvSpPr>
        <p:spPr>
          <a:xfrm>
            <a:off x="728504" y="2956276"/>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5" name="Shape 65"/>
          <p:cNvSpPr/>
          <p:nvPr/>
        </p:nvSpPr>
        <p:spPr>
          <a:xfrm>
            <a:off x="728056" y="5447872"/>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6" name="Shape 66"/>
          <p:cNvSpPr>
            <a:spLocks noGrp="1"/>
          </p:cNvSpPr>
          <p:nvPr>
            <p:ph type="pic" idx="4"/>
          </p:nvPr>
        </p:nvSpPr>
        <p:spPr>
          <a:xfrm>
            <a:off x="3444409"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5"/>
          </p:nvPr>
        </p:nvSpPr>
        <p:spPr>
          <a:xfrm>
            <a:off x="3443961"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8" name="Shape 68"/>
          <p:cNvSpPr/>
          <p:nvPr/>
        </p:nvSpPr>
        <p:spPr>
          <a:xfrm>
            <a:off x="3443961" y="2956276"/>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9" name="Shape 69"/>
          <p:cNvSpPr/>
          <p:nvPr/>
        </p:nvSpPr>
        <p:spPr>
          <a:xfrm>
            <a:off x="3443513" y="5447872"/>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0" name="Shape 70"/>
          <p:cNvSpPr>
            <a:spLocks noGrp="1"/>
          </p:cNvSpPr>
          <p:nvPr>
            <p:ph type="pic" idx="6"/>
          </p:nvPr>
        </p:nvSpPr>
        <p:spPr>
          <a:xfrm>
            <a:off x="6159867"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1" name="Shape 71"/>
          <p:cNvSpPr>
            <a:spLocks noGrp="1"/>
          </p:cNvSpPr>
          <p:nvPr>
            <p:ph type="pic" idx="7"/>
          </p:nvPr>
        </p:nvSpPr>
        <p:spPr>
          <a:xfrm>
            <a:off x="6159419"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2" name="Shape 72"/>
          <p:cNvSpPr/>
          <p:nvPr/>
        </p:nvSpPr>
        <p:spPr>
          <a:xfrm>
            <a:off x="6159419" y="2956276"/>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3" name="Shape 73"/>
          <p:cNvSpPr/>
          <p:nvPr/>
        </p:nvSpPr>
        <p:spPr>
          <a:xfrm>
            <a:off x="6158971" y="5447872"/>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4" name="Shape 74"/>
          <p:cNvSpPr>
            <a:spLocks noGrp="1"/>
          </p:cNvSpPr>
          <p:nvPr>
            <p:ph type="pic" idx="8"/>
          </p:nvPr>
        </p:nvSpPr>
        <p:spPr>
          <a:xfrm>
            <a:off x="8875325"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5" name="Shape 75"/>
          <p:cNvSpPr>
            <a:spLocks noGrp="1"/>
          </p:cNvSpPr>
          <p:nvPr>
            <p:ph type="pic" idx="9"/>
          </p:nvPr>
        </p:nvSpPr>
        <p:spPr>
          <a:xfrm>
            <a:off x="8874877"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6" name="Shape 76"/>
          <p:cNvSpPr/>
          <p:nvPr/>
        </p:nvSpPr>
        <p:spPr>
          <a:xfrm>
            <a:off x="8874877" y="2956276"/>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7" name="Shape 77"/>
          <p:cNvSpPr/>
          <p:nvPr/>
        </p:nvSpPr>
        <p:spPr>
          <a:xfrm>
            <a:off x="8874429" y="5447872"/>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8" name="Shape 78"/>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79" name="Shape 79"/>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43832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Break Layout">
    <p:spTree>
      <p:nvGrpSpPr>
        <p:cNvPr id="1" name="Shape 13"/>
        <p:cNvGrpSpPr/>
        <p:nvPr/>
      </p:nvGrpSpPr>
      <p:grpSpPr>
        <a:xfrm>
          <a:off x="0" y="0"/>
          <a:ext cx="0" cy="0"/>
          <a:chOff x="0" y="0"/>
          <a:chExt cx="0" cy="0"/>
        </a:xfrm>
      </p:grpSpPr>
      <p:pic>
        <p:nvPicPr>
          <p:cNvPr id="14" name="Shape 14" descr="E:\002-KIMS BUSINESS\007-02-Googleslidesppt\02-GSppt-Contents-Kim\20170215\03-abs\item01-png.png"/>
          <p:cNvPicPr preferRelativeResize="0"/>
          <p:nvPr/>
        </p:nvPicPr>
        <p:blipFill rotWithShape="1">
          <a:blip r:embed="rId2">
            <a:alphaModFix/>
          </a:blip>
          <a:srcRect/>
          <a:stretch/>
        </p:blipFill>
        <p:spPr>
          <a:xfrm>
            <a:off x="4175786" y="4869161"/>
            <a:ext cx="1351860" cy="1355327"/>
          </a:xfrm>
          <a:prstGeom prst="rect">
            <a:avLst/>
          </a:prstGeom>
          <a:noFill/>
          <a:ln>
            <a:noFill/>
          </a:ln>
        </p:spPr>
      </p:pic>
      <p:pic>
        <p:nvPicPr>
          <p:cNvPr id="15" name="Shape 15" descr="E:\002-KIMS BUSINESS\007-02-Googleslidesppt\02-GSppt-Contents-Kim\20170215\03-abs\item01-png.png"/>
          <p:cNvPicPr preferRelativeResize="0"/>
          <p:nvPr/>
        </p:nvPicPr>
        <p:blipFill rotWithShape="1">
          <a:blip r:embed="rId3">
            <a:alphaModFix/>
          </a:blip>
          <a:srcRect/>
          <a:stretch/>
        </p:blipFill>
        <p:spPr>
          <a:xfrm>
            <a:off x="5327915" y="1267653"/>
            <a:ext cx="864096" cy="866312"/>
          </a:xfrm>
          <a:prstGeom prst="rect">
            <a:avLst/>
          </a:prstGeom>
          <a:noFill/>
          <a:ln>
            <a:noFill/>
          </a:ln>
        </p:spPr>
      </p:pic>
      <p:pic>
        <p:nvPicPr>
          <p:cNvPr id="16" name="Shape 16" descr="E:\002-KIMS BUSINESS\007-02-Googleslidesppt\02-GSppt-Contents-Kim\20170215\03-abs\item01-png.png"/>
          <p:cNvPicPr preferRelativeResize="0"/>
          <p:nvPr/>
        </p:nvPicPr>
        <p:blipFill rotWithShape="1">
          <a:blip r:embed="rId4">
            <a:alphaModFix/>
          </a:blip>
          <a:srcRect/>
          <a:stretch/>
        </p:blipFill>
        <p:spPr>
          <a:xfrm>
            <a:off x="815413" y="559757"/>
            <a:ext cx="589523" cy="591035"/>
          </a:xfrm>
          <a:prstGeom prst="rect">
            <a:avLst/>
          </a:prstGeom>
          <a:noFill/>
          <a:ln>
            <a:noFill/>
          </a:ln>
        </p:spPr>
      </p:pic>
      <p:pic>
        <p:nvPicPr>
          <p:cNvPr id="17" name="Shape 17" descr="E:\002-KIMS BUSINESS\007-02-Googleslidesppt\02-GSppt-Contents-Kim\20170215\03-abs\item01-png.png"/>
          <p:cNvPicPr preferRelativeResize="0"/>
          <p:nvPr/>
        </p:nvPicPr>
        <p:blipFill rotWithShape="1">
          <a:blip r:embed="rId5">
            <a:alphaModFix/>
          </a:blip>
          <a:srcRect/>
          <a:stretch/>
        </p:blipFill>
        <p:spPr>
          <a:xfrm>
            <a:off x="10800523" y="2372267"/>
            <a:ext cx="480053" cy="481284"/>
          </a:xfrm>
          <a:prstGeom prst="rect">
            <a:avLst/>
          </a:prstGeom>
          <a:noFill/>
          <a:ln>
            <a:noFill/>
          </a:ln>
        </p:spPr>
      </p:pic>
      <p:grpSp>
        <p:nvGrpSpPr>
          <p:cNvPr id="18" name="Shape 18"/>
          <p:cNvGrpSpPr/>
          <p:nvPr/>
        </p:nvGrpSpPr>
        <p:grpSpPr>
          <a:xfrm>
            <a:off x="1487488" y="1700810"/>
            <a:ext cx="3447541" cy="3456381"/>
            <a:chOff x="1115616" y="1275607"/>
            <a:chExt cx="2585656" cy="2592286"/>
          </a:xfrm>
        </p:grpSpPr>
        <p:pic>
          <p:nvPicPr>
            <p:cNvPr id="19" name="Shape 19" descr="E:\002-KIMS BUSINESS\007-02-Googleslidesppt\02-GSppt-Contents-Kim\20170215\03-abs\item01-png.png"/>
            <p:cNvPicPr preferRelativeResize="0"/>
            <p:nvPr/>
          </p:nvPicPr>
          <p:blipFill rotWithShape="1">
            <a:blip r:embed="rId6">
              <a:alphaModFix/>
            </a:blip>
            <a:srcRect/>
            <a:stretch/>
          </p:blipFill>
          <p:spPr>
            <a:xfrm>
              <a:off x="1115616" y="1275607"/>
              <a:ext cx="2585656" cy="2592286"/>
            </a:xfrm>
            <a:prstGeom prst="rect">
              <a:avLst/>
            </a:prstGeom>
            <a:noFill/>
            <a:ln>
              <a:noFill/>
            </a:ln>
          </p:spPr>
        </p:pic>
        <p:sp>
          <p:nvSpPr>
            <p:cNvPr id="20" name="Shape 20"/>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21" name="Shape 21" descr="E:\002-KIMS BUSINESS\007-02-Googleslidesppt\02-GSppt-Contents-Kim\20170215\03-abs\item02-png.png"/>
          <p:cNvPicPr preferRelativeResize="0"/>
          <p:nvPr/>
        </p:nvPicPr>
        <p:blipFill rotWithShape="1">
          <a:blip r:embed="rId7">
            <a:alphaModFix/>
          </a:blip>
          <a:srcRect/>
          <a:stretch/>
        </p:blipFill>
        <p:spPr>
          <a:xfrm>
            <a:off x="10224459" y="4771745"/>
            <a:ext cx="1967541" cy="2123137"/>
          </a:xfrm>
          <a:prstGeom prst="rect">
            <a:avLst/>
          </a:prstGeom>
          <a:noFill/>
          <a:ln>
            <a:noFill/>
          </a:ln>
        </p:spPr>
      </p:pic>
      <p:pic>
        <p:nvPicPr>
          <p:cNvPr id="22" name="Shape 22" descr="E:\002-KIMS BUSINESS\007-02-Googleslidesppt\02-GSppt-Contents-Kim\20170215\03-abs\item02-png.png"/>
          <p:cNvPicPr preferRelativeResize="0"/>
          <p:nvPr/>
        </p:nvPicPr>
        <p:blipFill rotWithShape="1">
          <a:blip r:embed="rId8">
            <a:alphaModFix/>
          </a:blip>
          <a:srcRect/>
          <a:stretch/>
        </p:blipFill>
        <p:spPr>
          <a:xfrm rot="-5400000">
            <a:off x="10969139" y="-68703"/>
            <a:ext cx="1173107" cy="1265877"/>
          </a:xfrm>
          <a:prstGeom prst="rect">
            <a:avLst/>
          </a:prstGeom>
          <a:noFill/>
          <a:ln>
            <a:noFill/>
          </a:ln>
        </p:spPr>
      </p:pic>
      <p:sp>
        <p:nvSpPr>
          <p:cNvPr id="23" name="Shape 23"/>
          <p:cNvSpPr txBox="1">
            <a:spLocks noGrp="1"/>
          </p:cNvSpPr>
          <p:nvPr>
            <p:ph type="title"/>
          </p:nvPr>
        </p:nvSpPr>
        <p:spPr>
          <a:xfrm>
            <a:off x="5739745" y="2872367"/>
            <a:ext cx="6084800" cy="816000"/>
          </a:xfrm>
          <a:prstGeom prst="rect">
            <a:avLst/>
          </a:prstGeom>
          <a:noFill/>
          <a:ln>
            <a:noFill/>
          </a:ln>
        </p:spPr>
        <p:txBody>
          <a:bodyPr wrap="square" lIns="91425" tIns="91425" rIns="91425" bIns="91425" anchor="ctr" anchorCtr="0"/>
          <a:lstStyle>
            <a:lvl1pPr lvl="0" rtl="0">
              <a:spcBef>
                <a:spcPts val="0"/>
              </a:spcBef>
              <a:buNone/>
              <a:defRPr sz="4800"/>
            </a:lvl1pPr>
            <a:lvl2pPr lvl="1" rtl="0">
              <a:spcBef>
                <a:spcPts val="0"/>
              </a:spcBef>
              <a:buNone/>
              <a:defRPr sz="4800"/>
            </a:lvl2pPr>
            <a:lvl3pPr lvl="2" rtl="0">
              <a:spcBef>
                <a:spcPts val="0"/>
              </a:spcBef>
              <a:buNone/>
              <a:defRPr sz="4800"/>
            </a:lvl3pPr>
            <a:lvl4pPr lvl="3" rtl="0">
              <a:spcBef>
                <a:spcPts val="0"/>
              </a:spcBef>
              <a:buNone/>
              <a:defRPr sz="4800"/>
            </a:lvl4pPr>
            <a:lvl5pPr lvl="4" rtl="0">
              <a:spcBef>
                <a:spcPts val="0"/>
              </a:spcBef>
              <a:buNone/>
              <a:defRPr sz="4800"/>
            </a:lvl5pPr>
            <a:lvl6pPr lvl="5" rtl="0">
              <a:spcBef>
                <a:spcPts val="0"/>
              </a:spcBef>
              <a:buNone/>
              <a:defRPr sz="4800"/>
            </a:lvl6pPr>
            <a:lvl7pPr lvl="6" rtl="0">
              <a:spcBef>
                <a:spcPts val="0"/>
              </a:spcBef>
              <a:buNone/>
              <a:defRPr sz="4800"/>
            </a:lvl7pPr>
            <a:lvl8pPr lvl="7" rtl="0">
              <a:spcBef>
                <a:spcPts val="0"/>
              </a:spcBef>
              <a:buNone/>
              <a:defRPr sz="4800"/>
            </a:lvl8pPr>
            <a:lvl9pPr lvl="8" rtl="0">
              <a:spcBef>
                <a:spcPts val="0"/>
              </a:spcBef>
              <a:buNone/>
              <a:defRPr sz="4800"/>
            </a:lvl9pPr>
          </a:lstStyle>
          <a:p>
            <a:endParaRPr/>
          </a:p>
        </p:txBody>
      </p:sp>
      <p:sp>
        <p:nvSpPr>
          <p:cNvPr id="24" name="Shape 24"/>
          <p:cNvSpPr txBox="1">
            <a:spLocks noGrp="1"/>
          </p:cNvSpPr>
          <p:nvPr>
            <p:ph type="subTitle" idx="1"/>
          </p:nvPr>
        </p:nvSpPr>
        <p:spPr>
          <a:xfrm>
            <a:off x="5727733" y="3612767"/>
            <a:ext cx="6077200" cy="416000"/>
          </a:xfrm>
          <a:prstGeom prst="rect">
            <a:avLst/>
          </a:prstGeom>
          <a:noFill/>
          <a:ln>
            <a:noFill/>
          </a:ln>
        </p:spPr>
        <p:txBody>
          <a:bodyPr wrap="square" lIns="91425" tIns="91425" rIns="91425" bIns="91425"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extLst>
      <p:ext uri="{BB962C8B-B14F-4D97-AF65-F5344CB8AC3E}">
        <p14:creationId xmlns:p14="http://schemas.microsoft.com/office/powerpoint/2010/main" val="3571749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4_Title Slide">
    <p:spTree>
      <p:nvGrpSpPr>
        <p:cNvPr id="1" name="Shape 80"/>
        <p:cNvGrpSpPr/>
        <p:nvPr/>
      </p:nvGrpSpPr>
      <p:grpSpPr>
        <a:xfrm>
          <a:off x="0" y="0"/>
          <a:ext cx="0" cy="0"/>
          <a:chOff x="0" y="0"/>
          <a:chExt cx="0" cy="0"/>
        </a:xfrm>
      </p:grpSpPr>
      <p:sp>
        <p:nvSpPr>
          <p:cNvPr id="81" name="Shape 81"/>
          <p:cNvSpPr>
            <a:spLocks noGrp="1"/>
          </p:cNvSpPr>
          <p:nvPr>
            <p:ph type="pic" idx="2"/>
          </p:nvPr>
        </p:nvSpPr>
        <p:spPr>
          <a:xfrm>
            <a:off x="0" y="0"/>
            <a:ext cx="12192000" cy="3717032"/>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3418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Basic Layout">
    <p:bg>
      <p:bgPr>
        <a:blipFill rotWithShape="1">
          <a:blip r:embed="rId2">
            <a:alphaModFix/>
          </a:blip>
          <a:stretch>
            <a:fillRect/>
          </a:stretch>
        </a:blipFill>
        <a:effectLst/>
      </p:bgPr>
    </p:bg>
    <p:spTree>
      <p:nvGrpSpPr>
        <p:cNvPr id="1" name="Shape 82"/>
        <p:cNvGrpSpPr/>
        <p:nvPr/>
      </p:nvGrpSpPr>
      <p:grpSpPr>
        <a:xfrm>
          <a:off x="0" y="0"/>
          <a:ext cx="0" cy="0"/>
          <a:chOff x="0" y="0"/>
          <a:chExt cx="0" cy="0"/>
        </a:xfrm>
      </p:grpSpPr>
      <p:sp>
        <p:nvSpPr>
          <p:cNvPr id="83" name="Shape 83"/>
          <p:cNvSpPr>
            <a:spLocks noGrp="1"/>
          </p:cNvSpPr>
          <p:nvPr>
            <p:ph type="pic" idx="2"/>
          </p:nvPr>
        </p:nvSpPr>
        <p:spPr>
          <a:xfrm>
            <a:off x="3695733" y="1873019"/>
            <a:ext cx="8496267" cy="4032448"/>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85" name="Shape 85"/>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303838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_Basic Layout">
    <p:bg>
      <p:bgPr>
        <a:blipFill rotWithShape="1">
          <a:blip r:embed="rId2">
            <a:alphaModFix/>
          </a:blip>
          <a:stretch>
            <a:fillRect/>
          </a:stretch>
        </a:blipFill>
        <a:effectLst/>
      </p:bgPr>
    </p:bg>
    <p:spTree>
      <p:nvGrpSpPr>
        <p:cNvPr id="1" name="Shape 86"/>
        <p:cNvGrpSpPr/>
        <p:nvPr/>
      </p:nvGrpSpPr>
      <p:grpSpPr>
        <a:xfrm>
          <a:off x="0" y="0"/>
          <a:ext cx="0" cy="0"/>
          <a:chOff x="0" y="0"/>
          <a:chExt cx="0" cy="0"/>
        </a:xfrm>
      </p:grpSpPr>
      <p:sp>
        <p:nvSpPr>
          <p:cNvPr id="87" name="Shape 87"/>
          <p:cNvSpPr>
            <a:spLocks noGrp="1"/>
          </p:cNvSpPr>
          <p:nvPr>
            <p:ph type="pic" idx="2"/>
          </p:nvPr>
        </p:nvSpPr>
        <p:spPr>
          <a:xfrm>
            <a:off x="4704523" y="0"/>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8" name="Shape 88"/>
          <p:cNvSpPr>
            <a:spLocks noGrp="1"/>
          </p:cNvSpPr>
          <p:nvPr>
            <p:ph type="pic" idx="3"/>
          </p:nvPr>
        </p:nvSpPr>
        <p:spPr>
          <a:xfrm>
            <a:off x="9360363" y="2564904"/>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63366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7_Basic Layout">
    <p:bg>
      <p:bgPr>
        <a:blipFill rotWithShape="1">
          <a:blip r:embed="rId2">
            <a:alphaModFix/>
          </a:blip>
          <a:stretch>
            <a:fillRect/>
          </a:stretch>
        </a:blipFill>
        <a:effectLst/>
      </p:bgPr>
    </p:bg>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957145" y="1700808"/>
            <a:ext cx="3264727"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1" name="Shape 91"/>
          <p:cNvSpPr>
            <a:spLocks noGrp="1"/>
          </p:cNvSpPr>
          <p:nvPr>
            <p:ph type="pic" idx="3"/>
          </p:nvPr>
        </p:nvSpPr>
        <p:spPr>
          <a:xfrm>
            <a:off x="4452723"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2" name="Shape 92"/>
          <p:cNvSpPr>
            <a:spLocks noGrp="1"/>
          </p:cNvSpPr>
          <p:nvPr>
            <p:ph type="pic" idx="4"/>
          </p:nvPr>
        </p:nvSpPr>
        <p:spPr>
          <a:xfrm>
            <a:off x="7947939"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4" name="Shape 94"/>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206496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Basic Layout">
    <p:bg>
      <p:bgPr>
        <a:blipFill rotWithShape="1">
          <a:blip r:embed="rId2">
            <a:alphaModFix/>
          </a:blip>
          <a:stretch>
            <a:fillRect/>
          </a:stretch>
        </a:blip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7" name="Shape 97"/>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488787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End Slide Layout">
    <p:spTree>
      <p:nvGrpSpPr>
        <p:cNvPr id="1" name="Shape 98"/>
        <p:cNvGrpSpPr/>
        <p:nvPr/>
      </p:nvGrpSpPr>
      <p:grpSpPr>
        <a:xfrm>
          <a:off x="0" y="0"/>
          <a:ext cx="0" cy="0"/>
          <a:chOff x="0" y="0"/>
          <a:chExt cx="0" cy="0"/>
        </a:xfrm>
      </p:grpSpPr>
      <p:pic>
        <p:nvPicPr>
          <p:cNvPr id="99" name="Shape 99" descr="E:\002-KIMS BUSINESS\007-02-Googleslidesppt\02-GSppt-Contents-Kim\20170215\03-abs\item03-png.png"/>
          <p:cNvPicPr preferRelativeResize="0"/>
          <p:nvPr/>
        </p:nvPicPr>
        <p:blipFill rotWithShape="1">
          <a:blip r:embed="rId2">
            <a:alphaModFix/>
          </a:blip>
          <a:srcRect/>
          <a:stretch/>
        </p:blipFill>
        <p:spPr>
          <a:xfrm rot="-9892029">
            <a:off x="3831910" y="208364"/>
            <a:ext cx="2116161" cy="2019320"/>
          </a:xfrm>
          <a:prstGeom prst="rect">
            <a:avLst/>
          </a:prstGeom>
          <a:noFill/>
          <a:ln>
            <a:noFill/>
          </a:ln>
        </p:spPr>
      </p:pic>
      <p:pic>
        <p:nvPicPr>
          <p:cNvPr id="100" name="Shape 100" descr="E:\002-KIMS BUSINESS\007-02-Googleslidesppt\02-GSppt-Contents-Kim\20170215\03-abs\item03-png.png"/>
          <p:cNvPicPr preferRelativeResize="0"/>
          <p:nvPr/>
        </p:nvPicPr>
        <p:blipFill rotWithShape="1">
          <a:blip r:embed="rId2">
            <a:alphaModFix/>
          </a:blip>
          <a:srcRect/>
          <a:stretch/>
        </p:blipFill>
        <p:spPr>
          <a:xfrm rot="4527839">
            <a:off x="4007280" y="4591521"/>
            <a:ext cx="2116161" cy="2019320"/>
          </a:xfrm>
          <a:prstGeom prst="rect">
            <a:avLst/>
          </a:prstGeom>
          <a:noFill/>
          <a:ln>
            <a:noFill/>
          </a:ln>
        </p:spPr>
      </p:pic>
      <p:pic>
        <p:nvPicPr>
          <p:cNvPr id="101" name="Shape 101" descr="E:\002-KIMS BUSINESS\007-02-Googleslidesppt\02-GSppt-Contents-Kim\20170215\03-abs\item03-png.png"/>
          <p:cNvPicPr preferRelativeResize="0"/>
          <p:nvPr/>
        </p:nvPicPr>
        <p:blipFill rotWithShape="1">
          <a:blip r:embed="rId2">
            <a:alphaModFix/>
          </a:blip>
          <a:srcRect/>
          <a:stretch/>
        </p:blipFill>
        <p:spPr>
          <a:xfrm rot="7414606">
            <a:off x="2623864" y="2922816"/>
            <a:ext cx="2116161" cy="2019320"/>
          </a:xfrm>
          <a:prstGeom prst="rect">
            <a:avLst/>
          </a:prstGeom>
          <a:noFill/>
          <a:ln>
            <a:noFill/>
          </a:ln>
        </p:spPr>
      </p:pic>
      <p:pic>
        <p:nvPicPr>
          <p:cNvPr id="102" name="Shape 102" descr="E:\002-KIMS BUSINESS\007-02-Googleslidesppt\02-GSppt-Contents-Kim\20170215\03-abs\item03-png.png"/>
          <p:cNvPicPr preferRelativeResize="0"/>
          <p:nvPr/>
        </p:nvPicPr>
        <p:blipFill rotWithShape="1">
          <a:blip r:embed="rId2">
            <a:alphaModFix/>
          </a:blip>
          <a:srcRect/>
          <a:stretch/>
        </p:blipFill>
        <p:spPr>
          <a:xfrm rot="4162721" flipH="1">
            <a:off x="2814344" y="1073461"/>
            <a:ext cx="2116161" cy="2019320"/>
          </a:xfrm>
          <a:prstGeom prst="rect">
            <a:avLst/>
          </a:prstGeom>
          <a:noFill/>
          <a:ln>
            <a:noFill/>
          </a:ln>
        </p:spPr>
      </p:pic>
      <p:pic>
        <p:nvPicPr>
          <p:cNvPr id="103" name="Shape 103" descr="E:\002-KIMS BUSINESS\007-02-Googleslidesppt\02-GSppt-Contents-Kim\20170215\03-abs\item03-png.png"/>
          <p:cNvPicPr preferRelativeResize="0"/>
          <p:nvPr/>
        </p:nvPicPr>
        <p:blipFill rotWithShape="1">
          <a:blip r:embed="rId2">
            <a:alphaModFix/>
          </a:blip>
          <a:srcRect/>
          <a:stretch/>
        </p:blipFill>
        <p:spPr>
          <a:xfrm rot="7864253" flipH="1">
            <a:off x="5246112" y="190231"/>
            <a:ext cx="2116161" cy="2019320"/>
          </a:xfrm>
          <a:prstGeom prst="rect">
            <a:avLst/>
          </a:prstGeom>
          <a:noFill/>
          <a:ln>
            <a:noFill/>
          </a:ln>
        </p:spPr>
      </p:pic>
      <p:pic>
        <p:nvPicPr>
          <p:cNvPr id="104" name="Shape 104" descr="E:\002-KIMS BUSINESS\007-02-Googleslidesppt\02-GSppt-Contents-Kim\20170215\03-abs\item03-png.png"/>
          <p:cNvPicPr preferRelativeResize="0"/>
          <p:nvPr/>
        </p:nvPicPr>
        <p:blipFill rotWithShape="1">
          <a:blip r:embed="rId2">
            <a:alphaModFix/>
          </a:blip>
          <a:srcRect/>
          <a:stretch/>
        </p:blipFill>
        <p:spPr>
          <a:xfrm rot="-1435202">
            <a:off x="7490941" y="3179621"/>
            <a:ext cx="2116161" cy="2019320"/>
          </a:xfrm>
          <a:prstGeom prst="rect">
            <a:avLst/>
          </a:prstGeom>
          <a:noFill/>
          <a:ln>
            <a:noFill/>
          </a:ln>
        </p:spPr>
      </p:pic>
      <p:pic>
        <p:nvPicPr>
          <p:cNvPr id="105" name="Shape 105" descr="E:\002-KIMS BUSINESS\007-02-Googleslidesppt\02-GSppt-Contents-Kim\20170215\03-abs\item03-png.png"/>
          <p:cNvPicPr preferRelativeResize="0"/>
          <p:nvPr/>
        </p:nvPicPr>
        <p:blipFill rotWithShape="1">
          <a:blip r:embed="rId2">
            <a:alphaModFix/>
          </a:blip>
          <a:srcRect/>
          <a:stretch/>
        </p:blipFill>
        <p:spPr>
          <a:xfrm rot="-4325069">
            <a:off x="7284210" y="981533"/>
            <a:ext cx="2116161" cy="2019320"/>
          </a:xfrm>
          <a:prstGeom prst="rect">
            <a:avLst/>
          </a:prstGeom>
          <a:noFill/>
          <a:ln>
            <a:noFill/>
          </a:ln>
        </p:spPr>
      </p:pic>
      <p:pic>
        <p:nvPicPr>
          <p:cNvPr id="106" name="Shape 106" descr="E:\002-KIMS BUSINESS\007-02-Googleslidesppt\02-GSppt-Contents-Kim\20170215\03-abs\item03-png.png"/>
          <p:cNvPicPr preferRelativeResize="0"/>
          <p:nvPr/>
        </p:nvPicPr>
        <p:blipFill rotWithShape="1">
          <a:blip r:embed="rId2">
            <a:alphaModFix/>
          </a:blip>
          <a:srcRect/>
          <a:stretch/>
        </p:blipFill>
        <p:spPr>
          <a:xfrm rot="729549">
            <a:off x="6384033" y="4494287"/>
            <a:ext cx="2116161" cy="2019320"/>
          </a:xfrm>
          <a:prstGeom prst="rect">
            <a:avLst/>
          </a:prstGeom>
          <a:noFill/>
          <a:ln>
            <a:noFill/>
          </a:ln>
        </p:spPr>
      </p:pic>
      <p:grpSp>
        <p:nvGrpSpPr>
          <p:cNvPr id="107" name="Shape 107"/>
          <p:cNvGrpSpPr/>
          <p:nvPr/>
        </p:nvGrpSpPr>
        <p:grpSpPr>
          <a:xfrm>
            <a:off x="3006107" y="331184"/>
            <a:ext cx="6179787" cy="6195632"/>
            <a:chOff x="1115616" y="1275607"/>
            <a:chExt cx="2585656" cy="2592286"/>
          </a:xfrm>
        </p:grpSpPr>
        <p:pic>
          <p:nvPicPr>
            <p:cNvPr id="108" name="Shape 108"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109" name="Shape 109"/>
            <p:cNvSpPr/>
            <p:nvPr/>
          </p:nvSpPr>
          <p:spPr>
            <a:xfrm>
              <a:off x="1595313" y="1758619"/>
              <a:ext cx="1626263" cy="1626264"/>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110" name="Shape 110" descr="E:\002-KIMS BUSINESS\007-02-Googleslidesppt\02-GSppt-Contents-Kim\20170215\03-abs\item03-png.png"/>
          <p:cNvPicPr preferRelativeResize="0"/>
          <p:nvPr/>
        </p:nvPicPr>
        <p:blipFill rotWithShape="1">
          <a:blip r:embed="rId2">
            <a:alphaModFix/>
          </a:blip>
          <a:srcRect/>
          <a:stretch/>
        </p:blipFill>
        <p:spPr>
          <a:xfrm>
            <a:off x="1" y="-30480"/>
            <a:ext cx="2116161" cy="2019320"/>
          </a:xfrm>
          <a:prstGeom prst="rect">
            <a:avLst/>
          </a:prstGeom>
          <a:noFill/>
          <a:ln>
            <a:noFill/>
          </a:ln>
        </p:spPr>
      </p:pic>
      <p:pic>
        <p:nvPicPr>
          <p:cNvPr id="111" name="Shape 111" descr="E:\002-KIMS BUSINESS\007-02-Googleslidesppt\02-GSppt-Contents-Kim\20170215\03-abs\item02-png.png"/>
          <p:cNvPicPr preferRelativeResize="0"/>
          <p:nvPr/>
        </p:nvPicPr>
        <p:blipFill rotWithShape="1">
          <a:blip r:embed="rId4">
            <a:alphaModFix/>
          </a:blip>
          <a:srcRect/>
          <a:stretch/>
        </p:blipFill>
        <p:spPr>
          <a:xfrm>
            <a:off x="10320469" y="4833056"/>
            <a:ext cx="1876544" cy="2024944"/>
          </a:xfrm>
          <a:prstGeom prst="rect">
            <a:avLst/>
          </a:prstGeom>
          <a:noFill/>
          <a:ln>
            <a:noFill/>
          </a:ln>
        </p:spPr>
      </p:pic>
      <p:sp>
        <p:nvSpPr>
          <p:cNvPr id="112" name="Shape 112"/>
          <p:cNvSpPr txBox="1">
            <a:spLocks noGrp="1"/>
          </p:cNvSpPr>
          <p:nvPr>
            <p:ph type="title"/>
          </p:nvPr>
        </p:nvSpPr>
        <p:spPr>
          <a:xfrm>
            <a:off x="24021" y="27707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113" name="Shape 113"/>
          <p:cNvSpPr txBox="1">
            <a:spLocks noGrp="1"/>
          </p:cNvSpPr>
          <p:nvPr>
            <p:ph type="subTitle" idx="1"/>
          </p:nvPr>
        </p:nvSpPr>
        <p:spPr>
          <a:xfrm>
            <a:off x="4334067" y="3578767"/>
            <a:ext cx="3484800" cy="8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503482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icon sets layout">
    <p:spTree>
      <p:nvGrpSpPr>
        <p:cNvPr id="1" name="Shape 114"/>
        <p:cNvGrpSpPr/>
        <p:nvPr/>
      </p:nvGrpSpPr>
      <p:grpSpPr>
        <a:xfrm>
          <a:off x="0" y="0"/>
          <a:ext cx="0" cy="0"/>
          <a:chOff x="0" y="0"/>
          <a:chExt cx="0" cy="0"/>
        </a:xfrm>
      </p:grpSpPr>
      <p:grpSp>
        <p:nvGrpSpPr>
          <p:cNvPr id="115" name="Shape 115"/>
          <p:cNvGrpSpPr/>
          <p:nvPr/>
        </p:nvGrpSpPr>
        <p:grpSpPr>
          <a:xfrm>
            <a:off x="472011" y="1508786"/>
            <a:ext cx="3799787" cy="4865561"/>
            <a:chOff x="354008" y="1131589"/>
            <a:chExt cx="2849840" cy="3649171"/>
          </a:xfrm>
        </p:grpSpPr>
        <p:grpSp>
          <p:nvGrpSpPr>
            <p:cNvPr id="116" name="Shape 116"/>
            <p:cNvGrpSpPr/>
            <p:nvPr/>
          </p:nvGrpSpPr>
          <p:grpSpPr>
            <a:xfrm>
              <a:off x="354008" y="1131589"/>
              <a:ext cx="2849840" cy="3649171"/>
              <a:chOff x="354008" y="1131589"/>
              <a:chExt cx="2849840" cy="3649171"/>
            </a:xfrm>
          </p:grpSpPr>
          <p:sp>
            <p:nvSpPr>
              <p:cNvPr id="117" name="Shape 117"/>
              <p:cNvSpPr/>
              <p:nvPr/>
            </p:nvSpPr>
            <p:spPr>
              <a:xfrm>
                <a:off x="354008" y="1131589"/>
                <a:ext cx="2849840" cy="3649171"/>
              </a:xfrm>
              <a:prstGeom prst="roundRect">
                <a:avLst>
                  <a:gd name="adj" fmla="val 3968"/>
                </a:avLst>
              </a:prstGeom>
              <a:solidFill>
                <a:srgbClr val="A4B4EA"/>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18" name="Shape 118"/>
              <p:cNvSpPr txBox="1"/>
              <p:nvPr/>
            </p:nvSpPr>
            <p:spPr>
              <a:xfrm>
                <a:off x="755576" y="1427128"/>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Resize without losing quality</a:t>
                </a:r>
              </a:p>
            </p:txBody>
          </p:sp>
          <p:sp>
            <p:nvSpPr>
              <p:cNvPr id="119" name="Shape 119"/>
              <p:cNvSpPr txBox="1"/>
              <p:nvPr/>
            </p:nvSpPr>
            <p:spPr>
              <a:xfrm>
                <a:off x="755576" y="1939375"/>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Change Fill Color &amp;</a:t>
                </a:r>
              </a:p>
              <a:p>
                <a:pPr>
                  <a:buSzPct val="25000"/>
                </a:pPr>
                <a:r>
                  <a:rPr lang="en" sz="1600" b="1" kern="0">
                    <a:solidFill>
                      <a:srgbClr val="FFFFFF"/>
                    </a:solidFill>
                    <a:ea typeface="Arial"/>
                    <a:cs typeface="Arial"/>
                    <a:sym typeface="Arial"/>
                  </a:rPr>
                  <a:t>Line Color</a:t>
                </a:r>
              </a:p>
            </p:txBody>
          </p:sp>
          <p:sp>
            <p:nvSpPr>
              <p:cNvPr id="120" name="Shape 120"/>
              <p:cNvSpPr/>
              <p:nvPr/>
            </p:nvSpPr>
            <p:spPr>
              <a:xfrm>
                <a:off x="531932" y="1347500"/>
                <a:ext cx="108520" cy="3240473"/>
              </a:xfrm>
              <a:prstGeom prst="roundRect">
                <a:avLst>
                  <a:gd name="adj" fmla="val 50000"/>
                </a:avLst>
              </a:prstGeom>
              <a:solidFill>
                <a:schemeClr val="lt1">
                  <a:alpha val="40784"/>
                </a:schemeClr>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21" name="Shape 121"/>
              <p:cNvSpPr/>
              <p:nvPr/>
            </p:nvSpPr>
            <p:spPr>
              <a:xfrm rot="5400000">
                <a:off x="2592642" y="1238201"/>
                <a:ext cx="502331" cy="502331"/>
              </a:xfrm>
              <a:prstGeom prst="halfFrame">
                <a:avLst>
                  <a:gd name="adj1" fmla="val 23728"/>
                  <a:gd name="adj2" fmla="val 24642"/>
                </a:avLst>
              </a:prstGeom>
              <a:solidFill>
                <a:schemeClr val="lt1">
                  <a:alpha val="22745"/>
                </a:schemeClr>
              </a:solidFill>
              <a:ln>
                <a:noFill/>
              </a:ln>
            </p:spPr>
            <p:txBody>
              <a:bodyPr wrap="square" lIns="91425" tIns="45700" rIns="91425" bIns="45700" anchor="ctr" anchorCtr="0">
                <a:noAutofit/>
              </a:bodyPr>
              <a:lstStyle/>
              <a:p>
                <a:pPr algn="ctr">
                  <a:buSzPct val="25000"/>
                </a:pPr>
                <a:endParaRPr sz="2400" kern="0">
                  <a:solidFill>
                    <a:srgbClr val="000000"/>
                  </a:solidFill>
                  <a:ea typeface="Arial"/>
                  <a:cs typeface="Arial"/>
                  <a:sym typeface="Arial"/>
                </a:endParaRPr>
              </a:p>
            </p:txBody>
          </p:sp>
        </p:grpSp>
        <p:grpSp>
          <p:nvGrpSpPr>
            <p:cNvPr id="122" name="Shape 122"/>
            <p:cNvGrpSpPr/>
            <p:nvPr/>
          </p:nvGrpSpPr>
          <p:grpSpPr>
            <a:xfrm>
              <a:off x="755725" y="3062543"/>
              <a:ext cx="1872059" cy="1576233"/>
              <a:chOff x="102157" y="1419622"/>
              <a:chExt cx="1872059" cy="1576233"/>
            </a:xfrm>
          </p:grpSpPr>
          <p:sp>
            <p:nvSpPr>
              <p:cNvPr id="123" name="Shape 123"/>
              <p:cNvSpPr txBox="1"/>
              <p:nvPr/>
            </p:nvSpPr>
            <p:spPr>
              <a:xfrm>
                <a:off x="127596" y="2749634"/>
                <a:ext cx="1846620" cy="246221"/>
              </a:xfrm>
              <a:prstGeom prst="rect">
                <a:avLst/>
              </a:prstGeom>
              <a:noFill/>
              <a:ln>
                <a:noFill/>
              </a:ln>
            </p:spPr>
            <p:txBody>
              <a:bodyPr wrap="square" lIns="91425" tIns="45700" rIns="91425" bIns="45700" anchor="t" anchorCtr="0">
                <a:noAutofit/>
              </a:bodyPr>
              <a:lstStyle/>
              <a:p>
                <a:pPr>
                  <a:buSzPct val="25000"/>
                </a:pPr>
                <a:r>
                  <a:rPr lang="en" sz="1333" kern="0">
                    <a:solidFill>
                      <a:srgbClr val="FFFFFF"/>
                    </a:solidFill>
                    <a:ea typeface="Arial"/>
                    <a:cs typeface="Arial"/>
                    <a:sym typeface="Arial"/>
                  </a:rPr>
                  <a:t>www.googleslidesppt.com</a:t>
                </a:r>
              </a:p>
            </p:txBody>
          </p:sp>
          <p:sp>
            <p:nvSpPr>
              <p:cNvPr id="124" name="Shape 124"/>
              <p:cNvSpPr txBox="1"/>
              <p:nvPr/>
            </p:nvSpPr>
            <p:spPr>
              <a:xfrm>
                <a:off x="102157" y="1419622"/>
                <a:ext cx="1827644" cy="1384995"/>
              </a:xfrm>
              <a:prstGeom prst="rect">
                <a:avLst/>
              </a:prstGeom>
              <a:noFill/>
              <a:ln>
                <a:noFill/>
              </a:ln>
            </p:spPr>
            <p:txBody>
              <a:bodyPr wrap="square" lIns="91425" tIns="45700" rIns="91425" bIns="45700" anchor="t" anchorCtr="0">
                <a:noAutofit/>
              </a:bodyPr>
              <a:lstStyle/>
              <a:p>
                <a:pPr>
                  <a:buSzPct val="25000"/>
                </a:pPr>
                <a:r>
                  <a:rPr lang="en" sz="3733" b="1" kern="0">
                    <a:solidFill>
                      <a:srgbClr val="FFFFFF"/>
                    </a:solidFill>
                    <a:ea typeface="Arial"/>
                    <a:cs typeface="Arial"/>
                    <a:sym typeface="Arial"/>
                  </a:rPr>
                  <a:t>Google</a:t>
                </a:r>
              </a:p>
              <a:p>
                <a:pPr>
                  <a:buSzPct val="25000"/>
                </a:pPr>
                <a:r>
                  <a:rPr lang="en" sz="3733" b="1" kern="0">
                    <a:solidFill>
                      <a:srgbClr val="FFFFFF"/>
                    </a:solidFill>
                    <a:ea typeface="Arial"/>
                    <a:cs typeface="Arial"/>
                    <a:sym typeface="Arial"/>
                  </a:rPr>
                  <a:t>Slides</a:t>
                </a:r>
              </a:p>
              <a:p>
                <a:pPr>
                  <a:buSzPct val="25000"/>
                </a:pPr>
                <a:r>
                  <a:rPr lang="en" sz="3733" b="1" kern="0">
                    <a:solidFill>
                      <a:srgbClr val="FFFFFF"/>
                    </a:solidFill>
                    <a:ea typeface="Arial"/>
                    <a:cs typeface="Arial"/>
                    <a:sym typeface="Arial"/>
                  </a:rPr>
                  <a:t>PPT</a:t>
                </a:r>
              </a:p>
            </p:txBody>
          </p:sp>
        </p:grpSp>
      </p:grpSp>
      <p:sp>
        <p:nvSpPr>
          <p:cNvPr id="125" name="Shape 125"/>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47977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lor Code Layou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1847058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0_Basic Layout">
    <p:bg>
      <p:bgPr>
        <a:blipFill rotWithShape="1">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3213675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sp>
        <p:nvSpPr>
          <p:cNvPr id="4"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Freeform 7"/>
          <p:cNvSpPr/>
          <p:nvPr/>
        </p:nvSpPr>
        <p:spPr>
          <a:xfrm>
            <a:off x="-2117" y="-1588"/>
            <a:ext cx="12194117"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rot="19140000">
            <a:off x="1089484" y="1730403"/>
            <a:ext cx="7531497" cy="1204306"/>
          </a:xfrm>
          <a:prstGeom prst="rect">
            <a:avLst/>
          </a:prstGeom>
        </p:spPr>
        <p:txBody>
          <a:bodyPr bIns="9144" anchor="b"/>
          <a:lstStyle>
            <a:lvl1pPr>
              <a:defRPr sz="3200"/>
            </a:lvl1pPr>
          </a:lstStyle>
          <a:p>
            <a:r>
              <a:rPr lang="zh-TW" altLang="en-US"/>
              <a:t>按一下以編輯母片標題樣式</a:t>
            </a:r>
            <a:endParaRPr lang="en-US" dirty="0"/>
          </a:p>
        </p:txBody>
      </p:sp>
      <p:sp>
        <p:nvSpPr>
          <p:cNvPr id="3" name="Subtitle 2"/>
          <p:cNvSpPr>
            <a:spLocks noGrp="1"/>
          </p:cNvSpPr>
          <p:nvPr>
            <p:ph type="subTitle" idx="1"/>
          </p:nvPr>
        </p:nvSpPr>
        <p:spPr>
          <a:xfrm rot="19140000">
            <a:off x="1616370" y="2470926"/>
            <a:ext cx="8681508" cy="329259"/>
          </a:xfrm>
          <a:prstGeom prst="rect">
            <a:avLst/>
          </a:prstGeo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zh-TW" altLang="en-US"/>
              <a:t>按一下以編輯母片副標題樣式</a:t>
            </a:r>
            <a:endParaRPr lang="en-US" dirty="0"/>
          </a:p>
        </p:txBody>
      </p:sp>
      <p:sp>
        <p:nvSpPr>
          <p:cNvPr id="6" name="Date Placeholder 3"/>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endParaRPr lang="en-US" altLang="zh-TW"/>
          </a:p>
        </p:txBody>
      </p:sp>
      <p:sp>
        <p:nvSpPr>
          <p:cNvPr id="7" name="Footer Placeholder 4"/>
          <p:cNvSpPr>
            <a:spLocks noGrp="1"/>
          </p:cNvSpPr>
          <p:nvPr>
            <p:ph type="ftr" sz="quarter" idx="11"/>
          </p:nvPr>
        </p:nvSpPr>
        <p:spPr>
          <a:xfrm>
            <a:off x="4690533" y="6284914"/>
            <a:ext cx="6299200" cy="274637"/>
          </a:xfrm>
          <a:prstGeom prst="rect">
            <a:avLst/>
          </a:prstGeom>
        </p:spPr>
        <p:txBody>
          <a:bodyPr/>
          <a:lstStyle>
            <a:lvl1pPr>
              <a:defRPr/>
            </a:lvl1pPr>
          </a:lstStyle>
          <a:p>
            <a:pPr>
              <a:defRPr/>
            </a:pPr>
            <a:endParaRPr lang="en-US" altLang="zh-TW"/>
          </a:p>
        </p:txBody>
      </p:sp>
      <p:sp>
        <p:nvSpPr>
          <p:cNvPr id="8" name="Slide Number Placeholder 5"/>
          <p:cNvSpPr>
            <a:spLocks noGrp="1"/>
          </p:cNvSpPr>
          <p:nvPr>
            <p:ph type="sldNum" sz="quarter" idx="12"/>
          </p:nvPr>
        </p:nvSpPr>
        <p:spPr>
          <a:xfrm>
            <a:off x="11201400" y="6170614"/>
            <a:ext cx="670984" cy="503237"/>
          </a:xfrm>
          <a:prstGeom prst="ellipse">
            <a:avLst/>
          </a:prstGeom>
        </p:spPr>
        <p:txBody>
          <a:bodyPr/>
          <a:lstStyle>
            <a:lvl1pPr>
              <a:defRPr smtClean="0"/>
            </a:lvl1pPr>
          </a:lstStyle>
          <a:p>
            <a:pPr>
              <a:defRPr/>
            </a:pPr>
            <a:fld id="{452A3C12-F613-4546-BE6C-1779A9AC19CD}" type="slidenum">
              <a:rPr lang="en-US" altLang="zh-TW"/>
              <a:pPr>
                <a:defRPr/>
              </a:pPr>
              <a:t>‹#›</a:t>
            </a:fld>
            <a:endParaRPr lang="en-US" altLang="zh-TW"/>
          </a:p>
        </p:txBody>
      </p:sp>
    </p:spTree>
    <p:extLst>
      <p:ext uri="{BB962C8B-B14F-4D97-AF65-F5344CB8AC3E}">
        <p14:creationId xmlns:p14="http://schemas.microsoft.com/office/powerpoint/2010/main" val="882549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Basic Layout">
    <p:bg>
      <p:bgPr>
        <a:blipFill rotWithShape="1">
          <a:blip r:embed="rId2">
            <a:alphaModFix/>
          </a:blip>
          <a:stretch>
            <a:fillRect/>
          </a:stretch>
        </a:blipFill>
        <a:effectLst/>
      </p:bgPr>
    </p:bg>
    <p:spTree>
      <p:nvGrpSpPr>
        <p:cNvPr id="1" name="Shape 25"/>
        <p:cNvGrpSpPr/>
        <p:nvPr/>
      </p:nvGrpSpPr>
      <p:grpSpPr>
        <a:xfrm>
          <a:off x="0" y="0"/>
          <a:ext cx="0" cy="0"/>
          <a:chOff x="0" y="0"/>
          <a:chExt cx="0" cy="0"/>
        </a:xfrm>
      </p:grpSpPr>
      <p:grpSp>
        <p:nvGrpSpPr>
          <p:cNvPr id="26" name="Shape 26"/>
          <p:cNvGrpSpPr/>
          <p:nvPr/>
        </p:nvGrpSpPr>
        <p:grpSpPr>
          <a:xfrm>
            <a:off x="3791744" y="502830"/>
            <a:ext cx="4608512" cy="4620329"/>
            <a:chOff x="1115616" y="1275607"/>
            <a:chExt cx="2585656" cy="2592286"/>
          </a:xfrm>
        </p:grpSpPr>
        <p:pic>
          <p:nvPicPr>
            <p:cNvPr id="27" name="Shape 27"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28" name="Shape 28"/>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sp>
        <p:nvSpPr>
          <p:cNvPr id="29" name="Shape 29"/>
          <p:cNvSpPr txBox="1">
            <a:spLocks noGrp="1"/>
          </p:cNvSpPr>
          <p:nvPr>
            <p:ph type="title"/>
          </p:nvPr>
        </p:nvSpPr>
        <p:spPr>
          <a:xfrm>
            <a:off x="24021" y="51075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0" name="Shape 30"/>
          <p:cNvSpPr txBox="1">
            <a:spLocks noGrp="1"/>
          </p:cNvSpPr>
          <p:nvPr>
            <p:ph type="subTitle" idx="1"/>
          </p:nvPr>
        </p:nvSpPr>
        <p:spPr>
          <a:xfrm>
            <a:off x="0" y="5915575"/>
            <a:ext cx="121528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1753950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096434" y="365126"/>
            <a:ext cx="10028767" cy="549275"/>
          </a:xfrm>
          <a:prstGeom prst="rect">
            <a:avLst/>
          </a:prstGeom>
        </p:spPr>
        <p:txBody>
          <a:bodyPr/>
          <a:lstStyle/>
          <a:p>
            <a:r>
              <a:rPr lang="zh-TW" altLang="en-US"/>
              <a:t>按一下以編輯母片標題樣式</a:t>
            </a:r>
            <a:endParaRPr lang="en-US"/>
          </a:p>
        </p:txBody>
      </p:sp>
      <p:sp>
        <p:nvSpPr>
          <p:cNvPr id="3" name="Content Placeholder 2"/>
          <p:cNvSpPr>
            <a:spLocks noGrp="1"/>
          </p:cNvSpPr>
          <p:nvPr>
            <p:ph idx="1"/>
          </p:nvPr>
        </p:nvSpPr>
        <p:spPr>
          <a:xfrm>
            <a:off x="1096434" y="1100138"/>
            <a:ext cx="10028767" cy="3579812"/>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endParaRPr lang="en-US" altLang="zh-TW"/>
          </a:p>
        </p:txBody>
      </p:sp>
      <p:sp>
        <p:nvSpPr>
          <p:cNvPr id="5" name="Footer Placeholder 4"/>
          <p:cNvSpPr>
            <a:spLocks noGrp="1"/>
          </p:cNvSpPr>
          <p:nvPr>
            <p:ph type="ftr" sz="quarter" idx="11"/>
          </p:nvPr>
        </p:nvSpPr>
        <p:spPr>
          <a:xfrm>
            <a:off x="4690533" y="6284914"/>
            <a:ext cx="6299200" cy="274637"/>
          </a:xfrm>
          <a:prstGeom prst="rect">
            <a:avLst/>
          </a:prstGeom>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a:xfrm>
            <a:off x="11201400" y="6170614"/>
            <a:ext cx="670984" cy="503237"/>
          </a:xfrm>
          <a:prstGeom prst="ellipse">
            <a:avLst/>
          </a:prstGeom>
          <a:ln/>
        </p:spPr>
        <p:txBody>
          <a:bodyPr/>
          <a:lstStyle>
            <a:lvl1pPr>
              <a:defRPr/>
            </a:lvl1pPr>
          </a:lstStyle>
          <a:p>
            <a:pPr>
              <a:defRPr/>
            </a:pPr>
            <a:fld id="{DE5CB8C4-0D19-43B5-BB51-FD6C45FBAD7A}" type="slidenum">
              <a:rPr lang="en-US" altLang="zh-TW"/>
              <a:pPr>
                <a:defRPr/>
              </a:pPr>
              <a:t>‹#›</a:t>
            </a:fld>
            <a:endParaRPr lang="en-US" altLang="zh-TW"/>
          </a:p>
        </p:txBody>
      </p:sp>
    </p:spTree>
    <p:extLst>
      <p:ext uri="{BB962C8B-B14F-4D97-AF65-F5344CB8AC3E}">
        <p14:creationId xmlns:p14="http://schemas.microsoft.com/office/powerpoint/2010/main" val="3600932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表格版面配置區 2"/>
          <p:cNvSpPr>
            <a:spLocks noGrp="1"/>
          </p:cNvSpPr>
          <p:nvPr>
            <p:ph type="tbl" idx="1"/>
          </p:nvPr>
        </p:nvSpPr>
        <p:spPr>
          <a:xfrm>
            <a:off x="609600" y="1600206"/>
            <a:ext cx="10972800" cy="4525963"/>
          </a:xfrm>
          <a:prstGeom prst="rect">
            <a:avLst/>
          </a:prstGeo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a:xfrm rot="19140000">
            <a:off x="268818" y="5870576"/>
            <a:ext cx="2901949" cy="201613"/>
          </a:xfrm>
          <a:prstGeom prst="rect">
            <a:avLst/>
          </a:prstGeom>
        </p:spPr>
        <p:txBody>
          <a:bodyPr/>
          <a:lstStyle>
            <a:lvl1pPr eaLnBrk="0" fontAlgn="base" hangingPunct="0">
              <a:spcBef>
                <a:spcPct val="0"/>
              </a:spcBef>
              <a:spcAft>
                <a:spcPct val="0"/>
              </a:spcAft>
              <a:defRPr kumimoji="1">
                <a:latin typeface="Arial" pitchFamily="34" charset="0"/>
              </a:defRPr>
            </a:lvl1pPr>
          </a:lstStyle>
          <a:p>
            <a:pPr>
              <a:defRPr/>
            </a:pPr>
            <a:fld id="{9622A31F-1CB2-4AF6-9C99-9A01C0DC43C1}" type="datetime1">
              <a:rPr lang="zh-TW" altLang="en-US"/>
              <a:pPr>
                <a:defRPr/>
              </a:pPr>
              <a:t>2022/3/3</a:t>
            </a:fld>
            <a:endParaRPr lang="en-US" altLang="zh-TW" dirty="0"/>
          </a:p>
        </p:txBody>
      </p:sp>
      <p:sp>
        <p:nvSpPr>
          <p:cNvPr id="5" name="Footer Placeholder 5"/>
          <p:cNvSpPr>
            <a:spLocks noGrp="1"/>
          </p:cNvSpPr>
          <p:nvPr>
            <p:ph type="ftr" sz="quarter" idx="11"/>
          </p:nvPr>
        </p:nvSpPr>
        <p:spPr>
          <a:xfrm>
            <a:off x="4690533" y="6284914"/>
            <a:ext cx="6299200" cy="274637"/>
          </a:xfrm>
          <a:prstGeom prst="rect">
            <a:avLst/>
          </a:prstGeom>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p>
        </p:txBody>
      </p:sp>
      <p:sp>
        <p:nvSpPr>
          <p:cNvPr id="6" name="Slide Number Placeholder 6"/>
          <p:cNvSpPr>
            <a:spLocks noGrp="1"/>
          </p:cNvSpPr>
          <p:nvPr>
            <p:ph type="sldNum" sz="quarter" idx="12"/>
          </p:nvPr>
        </p:nvSpPr>
        <p:spPr>
          <a:xfrm>
            <a:off x="10210801" y="6623050"/>
            <a:ext cx="639233" cy="236538"/>
          </a:xfrm>
          <a:prstGeom prst="ellipse">
            <a:avLst/>
          </a:prstGeom>
        </p:spPr>
        <p:txBody>
          <a:bodyPr/>
          <a:lstStyle>
            <a:lvl1pPr eaLnBrk="0" hangingPunct="0">
              <a:defRPr sz="1800" b="1" smtClean="0">
                <a:latin typeface="Arial" panose="020B0604020202020204" pitchFamily="34" charset="0"/>
              </a:defRPr>
            </a:lvl1pPr>
          </a:lstStyle>
          <a:p>
            <a:pPr>
              <a:defRPr/>
            </a:pPr>
            <a:fld id="{62D51A08-E2A6-4504-B76E-2116C940C7F4}" type="slidenum">
              <a:rPr lang="en-US" altLang="zh-TW"/>
              <a:pPr>
                <a:defRPr/>
              </a:pPr>
              <a:t>‹#›</a:t>
            </a:fld>
            <a:endParaRPr lang="en-US" altLang="zh-TW"/>
          </a:p>
        </p:txBody>
      </p:sp>
    </p:spTree>
    <p:extLst>
      <p:ext uri="{BB962C8B-B14F-4D97-AF65-F5344CB8AC3E}">
        <p14:creationId xmlns:p14="http://schemas.microsoft.com/office/powerpoint/2010/main" val="2505328272"/>
      </p:ext>
    </p:extLst>
  </p:cSld>
  <p:clrMapOvr>
    <a:masterClrMapping/>
  </p:clrMapOvr>
  <p:transition spd="med">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1096434" y="365126"/>
            <a:ext cx="10028767" cy="549275"/>
          </a:xfrm>
          <a:prstGeom prst="rect">
            <a:avLst/>
          </a:prstGeom>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1096434" y="1100138"/>
            <a:ext cx="10028767" cy="3579812"/>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endParaRPr lang="en-US" altLang="zh-TW"/>
          </a:p>
        </p:txBody>
      </p:sp>
      <p:sp>
        <p:nvSpPr>
          <p:cNvPr id="5" name="Footer Placeholder 4"/>
          <p:cNvSpPr>
            <a:spLocks noGrp="1"/>
          </p:cNvSpPr>
          <p:nvPr>
            <p:ph type="ftr" sz="quarter" idx="11"/>
          </p:nvPr>
        </p:nvSpPr>
        <p:spPr>
          <a:xfrm>
            <a:off x="4690533" y="6284914"/>
            <a:ext cx="6299200" cy="274637"/>
          </a:xfrm>
          <a:prstGeom prst="rect">
            <a:avLst/>
          </a:prstGeom>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a:xfrm>
            <a:off x="11201400" y="6170614"/>
            <a:ext cx="670984" cy="503237"/>
          </a:xfrm>
          <a:prstGeom prst="ellipse">
            <a:avLst/>
          </a:prstGeom>
          <a:ln/>
        </p:spPr>
        <p:txBody>
          <a:bodyPr/>
          <a:lstStyle>
            <a:lvl1pPr>
              <a:defRPr/>
            </a:lvl1pPr>
          </a:lstStyle>
          <a:p>
            <a:pPr>
              <a:defRPr/>
            </a:pPr>
            <a:fld id="{4B7C8B40-5E4A-4F23-9CF8-7F6A815A7976}" type="slidenum">
              <a:rPr lang="en-US" altLang="zh-TW"/>
              <a:pPr>
                <a:defRPr/>
              </a:pPr>
              <a:t>‹#›</a:t>
            </a:fld>
            <a:endParaRPr lang="en-US" altLang="zh-TW"/>
          </a:p>
        </p:txBody>
      </p:sp>
    </p:spTree>
    <p:extLst>
      <p:ext uri="{BB962C8B-B14F-4D97-AF65-F5344CB8AC3E}">
        <p14:creationId xmlns:p14="http://schemas.microsoft.com/office/powerpoint/2010/main" val="2607545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838200" y="6356350"/>
            <a:ext cx="2743200" cy="365125"/>
          </a:xfrm>
          <a:prstGeom prst="rect">
            <a:avLst/>
          </a:prstGeom>
        </p:spPr>
        <p:txBody>
          <a:bodyPr/>
          <a:lstStyle/>
          <a:p>
            <a:fld id="{B25596CA-8F7B-4869-97A1-025C2EE9A205}" type="datetimeFigureOut">
              <a:rPr lang="zh-TW" altLang="en-US" smtClean="0"/>
              <a:t>2022/3/3</a:t>
            </a:fld>
            <a:endParaRPr lang="zh-TW" altLang="en-US"/>
          </a:p>
        </p:txBody>
      </p:sp>
      <p:sp>
        <p:nvSpPr>
          <p:cNvPr id="8" name="頁尾版面配置區 7"/>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9" name="投影片編號版面配置區 8"/>
          <p:cNvSpPr>
            <a:spLocks noGrp="1"/>
          </p:cNvSpPr>
          <p:nvPr>
            <p:ph type="sldNum" sz="quarter" idx="12"/>
          </p:nvPr>
        </p:nvSpPr>
        <p:spPr>
          <a:xfrm>
            <a:off x="8610600" y="6356350"/>
            <a:ext cx="2743200" cy="365125"/>
          </a:xfrm>
          <a:prstGeom prst="rect">
            <a:avLst/>
          </a:prstGeom>
        </p:spPr>
        <p:txBody>
          <a:bodyPr/>
          <a:lstStyle/>
          <a:p>
            <a:fld id="{710A2779-395C-463B-A0A9-EBD62CE9C030}" type="slidenum">
              <a:rPr lang="zh-TW" altLang="en-US" smtClean="0"/>
              <a:t>‹#›</a:t>
            </a:fld>
            <a:endParaRPr lang="zh-TW" altLang="en-US"/>
          </a:p>
        </p:txBody>
      </p:sp>
    </p:spTree>
    <p:extLst>
      <p:ext uri="{BB962C8B-B14F-4D97-AF65-F5344CB8AC3E}">
        <p14:creationId xmlns:p14="http://schemas.microsoft.com/office/powerpoint/2010/main" val="2780164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ver Slide layout">
    <p:bg>
      <p:bgPr>
        <a:blipFill rotWithShape="1">
          <a:blip r:embed="rId2">
            <a:alphaModFix/>
          </a:blip>
          <a:stretch>
            <a:fillRect/>
          </a:stretch>
        </a:blip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5252600" y="3409272"/>
            <a:ext cx="6484000" cy="1461600"/>
          </a:xfrm>
          <a:prstGeom prst="rect">
            <a:avLst/>
          </a:prstGeom>
          <a:noFill/>
          <a:ln>
            <a:noFill/>
          </a:ln>
        </p:spPr>
        <p:txBody>
          <a:bodyPr wrap="square" lIns="91425" tIns="91425" rIns="91425" bIns="91425" anchor="ctr" anchorCtr="0"/>
          <a:lstStyle>
            <a:lvl1pPr lvl="0">
              <a:spcBef>
                <a:spcPts val="0"/>
              </a:spcBef>
              <a:buNone/>
              <a:defRPr sz="4800"/>
            </a:lvl1pPr>
            <a:lvl2pPr lvl="1">
              <a:spcBef>
                <a:spcPts val="0"/>
              </a:spcBef>
              <a:buNone/>
              <a:defRPr sz="4800"/>
            </a:lvl2pPr>
            <a:lvl3pPr lvl="2">
              <a:spcBef>
                <a:spcPts val="0"/>
              </a:spcBef>
              <a:buNone/>
              <a:defRPr sz="4800"/>
            </a:lvl3pPr>
            <a:lvl4pPr lvl="3">
              <a:spcBef>
                <a:spcPts val="0"/>
              </a:spcBef>
              <a:buNone/>
              <a:defRPr sz="4800"/>
            </a:lvl4pPr>
            <a:lvl5pPr lvl="4">
              <a:spcBef>
                <a:spcPts val="0"/>
              </a:spcBef>
              <a:buNone/>
              <a:defRPr sz="4800"/>
            </a:lvl5pPr>
            <a:lvl6pPr lvl="5">
              <a:spcBef>
                <a:spcPts val="0"/>
              </a:spcBef>
              <a:buNone/>
              <a:defRPr sz="4800"/>
            </a:lvl6pPr>
            <a:lvl7pPr lvl="6">
              <a:spcBef>
                <a:spcPts val="0"/>
              </a:spcBef>
              <a:buNone/>
              <a:defRPr sz="4800"/>
            </a:lvl7pPr>
            <a:lvl8pPr lvl="7">
              <a:spcBef>
                <a:spcPts val="0"/>
              </a:spcBef>
              <a:buNone/>
              <a:defRPr sz="4800"/>
            </a:lvl8pPr>
            <a:lvl9pPr lvl="8">
              <a:spcBef>
                <a:spcPts val="0"/>
              </a:spcBef>
              <a:buNone/>
              <a:defRPr sz="4800"/>
            </a:lvl9pPr>
          </a:lstStyle>
          <a:p>
            <a:endParaRPr/>
          </a:p>
        </p:txBody>
      </p:sp>
      <p:sp>
        <p:nvSpPr>
          <p:cNvPr id="8" name="Shape 8"/>
          <p:cNvSpPr txBox="1">
            <a:spLocks noGrp="1"/>
          </p:cNvSpPr>
          <p:nvPr>
            <p:ph type="subTitle" idx="1"/>
          </p:nvPr>
        </p:nvSpPr>
        <p:spPr>
          <a:xfrm>
            <a:off x="5269600" y="4938939"/>
            <a:ext cx="6475600" cy="782000"/>
          </a:xfrm>
          <a:prstGeom prst="rect">
            <a:avLst/>
          </a:prstGeom>
          <a:noFill/>
          <a:ln>
            <a:noFill/>
          </a:ln>
        </p:spPr>
        <p:txBody>
          <a:bodyPr wrap="square" lIns="91425" tIns="91425" rIns="91425" bIns="91425" anchor="ctr" anchorCtr="0"/>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980783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Agenda Layou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557933" y="586000"/>
            <a:ext cx="9634000" cy="832800"/>
          </a:xfrm>
          <a:prstGeom prst="rect">
            <a:avLst/>
          </a:prstGeom>
          <a:noFill/>
          <a:ln>
            <a:noFill/>
          </a:ln>
        </p:spPr>
        <p:txBody>
          <a:bodyPr wrap="square" lIns="91425" tIns="91425" rIns="91425" bIns="91425" anchor="ctr" anchorCtr="0"/>
          <a:lstStyle>
            <a:lvl1pPr lvl="0">
              <a:spcBef>
                <a:spcPts val="0"/>
              </a:spcBef>
              <a:buNone/>
              <a:defRPr sz="4800"/>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3180371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Agenda Layout 1">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7" y="484400"/>
            <a:ext cx="12192000" cy="8328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1934088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Break Layout">
    <p:spTree>
      <p:nvGrpSpPr>
        <p:cNvPr id="1" name="Shape 13"/>
        <p:cNvGrpSpPr/>
        <p:nvPr/>
      </p:nvGrpSpPr>
      <p:grpSpPr>
        <a:xfrm>
          <a:off x="0" y="0"/>
          <a:ext cx="0" cy="0"/>
          <a:chOff x="0" y="0"/>
          <a:chExt cx="0" cy="0"/>
        </a:xfrm>
      </p:grpSpPr>
      <p:pic>
        <p:nvPicPr>
          <p:cNvPr id="14" name="Shape 14" descr="E:\002-KIMS BUSINESS\007-02-Googleslidesppt\02-GSppt-Contents-Kim\20170215\03-abs\item01-png.png"/>
          <p:cNvPicPr preferRelativeResize="0"/>
          <p:nvPr/>
        </p:nvPicPr>
        <p:blipFill rotWithShape="1">
          <a:blip r:embed="rId2">
            <a:alphaModFix/>
          </a:blip>
          <a:srcRect/>
          <a:stretch/>
        </p:blipFill>
        <p:spPr>
          <a:xfrm>
            <a:off x="4175786" y="4869161"/>
            <a:ext cx="1351860" cy="1355327"/>
          </a:xfrm>
          <a:prstGeom prst="rect">
            <a:avLst/>
          </a:prstGeom>
          <a:noFill/>
          <a:ln>
            <a:noFill/>
          </a:ln>
        </p:spPr>
      </p:pic>
      <p:pic>
        <p:nvPicPr>
          <p:cNvPr id="15" name="Shape 15" descr="E:\002-KIMS BUSINESS\007-02-Googleslidesppt\02-GSppt-Contents-Kim\20170215\03-abs\item01-png.png"/>
          <p:cNvPicPr preferRelativeResize="0"/>
          <p:nvPr/>
        </p:nvPicPr>
        <p:blipFill rotWithShape="1">
          <a:blip r:embed="rId3">
            <a:alphaModFix/>
          </a:blip>
          <a:srcRect/>
          <a:stretch/>
        </p:blipFill>
        <p:spPr>
          <a:xfrm>
            <a:off x="5327915" y="1267653"/>
            <a:ext cx="864096" cy="866312"/>
          </a:xfrm>
          <a:prstGeom prst="rect">
            <a:avLst/>
          </a:prstGeom>
          <a:noFill/>
          <a:ln>
            <a:noFill/>
          </a:ln>
        </p:spPr>
      </p:pic>
      <p:pic>
        <p:nvPicPr>
          <p:cNvPr id="16" name="Shape 16" descr="E:\002-KIMS BUSINESS\007-02-Googleslidesppt\02-GSppt-Contents-Kim\20170215\03-abs\item01-png.png"/>
          <p:cNvPicPr preferRelativeResize="0"/>
          <p:nvPr/>
        </p:nvPicPr>
        <p:blipFill rotWithShape="1">
          <a:blip r:embed="rId4">
            <a:alphaModFix/>
          </a:blip>
          <a:srcRect/>
          <a:stretch/>
        </p:blipFill>
        <p:spPr>
          <a:xfrm>
            <a:off x="815413" y="559757"/>
            <a:ext cx="589523" cy="591035"/>
          </a:xfrm>
          <a:prstGeom prst="rect">
            <a:avLst/>
          </a:prstGeom>
          <a:noFill/>
          <a:ln>
            <a:noFill/>
          </a:ln>
        </p:spPr>
      </p:pic>
      <p:pic>
        <p:nvPicPr>
          <p:cNvPr id="17" name="Shape 17" descr="E:\002-KIMS BUSINESS\007-02-Googleslidesppt\02-GSppt-Contents-Kim\20170215\03-abs\item01-png.png"/>
          <p:cNvPicPr preferRelativeResize="0"/>
          <p:nvPr/>
        </p:nvPicPr>
        <p:blipFill rotWithShape="1">
          <a:blip r:embed="rId5">
            <a:alphaModFix/>
          </a:blip>
          <a:srcRect/>
          <a:stretch/>
        </p:blipFill>
        <p:spPr>
          <a:xfrm>
            <a:off x="10800523" y="2372267"/>
            <a:ext cx="480053" cy="481284"/>
          </a:xfrm>
          <a:prstGeom prst="rect">
            <a:avLst/>
          </a:prstGeom>
          <a:noFill/>
          <a:ln>
            <a:noFill/>
          </a:ln>
        </p:spPr>
      </p:pic>
      <p:grpSp>
        <p:nvGrpSpPr>
          <p:cNvPr id="18" name="Shape 18"/>
          <p:cNvGrpSpPr/>
          <p:nvPr/>
        </p:nvGrpSpPr>
        <p:grpSpPr>
          <a:xfrm>
            <a:off x="1487488" y="1700810"/>
            <a:ext cx="3447541" cy="3456381"/>
            <a:chOff x="1115616" y="1275607"/>
            <a:chExt cx="2585656" cy="2592286"/>
          </a:xfrm>
        </p:grpSpPr>
        <p:pic>
          <p:nvPicPr>
            <p:cNvPr id="19" name="Shape 19" descr="E:\002-KIMS BUSINESS\007-02-Googleslidesppt\02-GSppt-Contents-Kim\20170215\03-abs\item01-png.png"/>
            <p:cNvPicPr preferRelativeResize="0"/>
            <p:nvPr/>
          </p:nvPicPr>
          <p:blipFill rotWithShape="1">
            <a:blip r:embed="rId6">
              <a:alphaModFix/>
            </a:blip>
            <a:srcRect/>
            <a:stretch/>
          </p:blipFill>
          <p:spPr>
            <a:xfrm>
              <a:off x="1115616" y="1275607"/>
              <a:ext cx="2585656" cy="2592286"/>
            </a:xfrm>
            <a:prstGeom prst="rect">
              <a:avLst/>
            </a:prstGeom>
            <a:noFill/>
            <a:ln>
              <a:noFill/>
            </a:ln>
          </p:spPr>
        </p:pic>
        <p:sp>
          <p:nvSpPr>
            <p:cNvPr id="20" name="Shape 20"/>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21" name="Shape 21" descr="E:\002-KIMS BUSINESS\007-02-Googleslidesppt\02-GSppt-Contents-Kim\20170215\03-abs\item02-png.png"/>
          <p:cNvPicPr preferRelativeResize="0"/>
          <p:nvPr/>
        </p:nvPicPr>
        <p:blipFill rotWithShape="1">
          <a:blip r:embed="rId7">
            <a:alphaModFix/>
          </a:blip>
          <a:srcRect/>
          <a:stretch/>
        </p:blipFill>
        <p:spPr>
          <a:xfrm>
            <a:off x="10224459" y="4771745"/>
            <a:ext cx="1967541" cy="2123137"/>
          </a:xfrm>
          <a:prstGeom prst="rect">
            <a:avLst/>
          </a:prstGeom>
          <a:noFill/>
          <a:ln>
            <a:noFill/>
          </a:ln>
        </p:spPr>
      </p:pic>
      <p:pic>
        <p:nvPicPr>
          <p:cNvPr id="22" name="Shape 22" descr="E:\002-KIMS BUSINESS\007-02-Googleslidesppt\02-GSppt-Contents-Kim\20170215\03-abs\item02-png.png"/>
          <p:cNvPicPr preferRelativeResize="0"/>
          <p:nvPr/>
        </p:nvPicPr>
        <p:blipFill rotWithShape="1">
          <a:blip r:embed="rId8">
            <a:alphaModFix/>
          </a:blip>
          <a:srcRect/>
          <a:stretch/>
        </p:blipFill>
        <p:spPr>
          <a:xfrm rot="-5400000">
            <a:off x="10969139" y="-68703"/>
            <a:ext cx="1173107" cy="1265877"/>
          </a:xfrm>
          <a:prstGeom prst="rect">
            <a:avLst/>
          </a:prstGeom>
          <a:noFill/>
          <a:ln>
            <a:noFill/>
          </a:ln>
        </p:spPr>
      </p:pic>
      <p:sp>
        <p:nvSpPr>
          <p:cNvPr id="23" name="Shape 23"/>
          <p:cNvSpPr txBox="1">
            <a:spLocks noGrp="1"/>
          </p:cNvSpPr>
          <p:nvPr>
            <p:ph type="title"/>
          </p:nvPr>
        </p:nvSpPr>
        <p:spPr>
          <a:xfrm>
            <a:off x="5739745" y="2872367"/>
            <a:ext cx="6084800" cy="816000"/>
          </a:xfrm>
          <a:prstGeom prst="rect">
            <a:avLst/>
          </a:prstGeom>
          <a:noFill/>
          <a:ln>
            <a:noFill/>
          </a:ln>
        </p:spPr>
        <p:txBody>
          <a:bodyPr wrap="square" lIns="91425" tIns="91425" rIns="91425" bIns="91425" anchor="ctr" anchorCtr="0"/>
          <a:lstStyle>
            <a:lvl1pPr lvl="0" rtl="0">
              <a:spcBef>
                <a:spcPts val="0"/>
              </a:spcBef>
              <a:buNone/>
              <a:defRPr sz="4800"/>
            </a:lvl1pPr>
            <a:lvl2pPr lvl="1" rtl="0">
              <a:spcBef>
                <a:spcPts val="0"/>
              </a:spcBef>
              <a:buNone/>
              <a:defRPr sz="4800"/>
            </a:lvl2pPr>
            <a:lvl3pPr lvl="2" rtl="0">
              <a:spcBef>
                <a:spcPts val="0"/>
              </a:spcBef>
              <a:buNone/>
              <a:defRPr sz="4800"/>
            </a:lvl3pPr>
            <a:lvl4pPr lvl="3" rtl="0">
              <a:spcBef>
                <a:spcPts val="0"/>
              </a:spcBef>
              <a:buNone/>
              <a:defRPr sz="4800"/>
            </a:lvl4pPr>
            <a:lvl5pPr lvl="4" rtl="0">
              <a:spcBef>
                <a:spcPts val="0"/>
              </a:spcBef>
              <a:buNone/>
              <a:defRPr sz="4800"/>
            </a:lvl5pPr>
            <a:lvl6pPr lvl="5" rtl="0">
              <a:spcBef>
                <a:spcPts val="0"/>
              </a:spcBef>
              <a:buNone/>
              <a:defRPr sz="4800"/>
            </a:lvl6pPr>
            <a:lvl7pPr lvl="6" rtl="0">
              <a:spcBef>
                <a:spcPts val="0"/>
              </a:spcBef>
              <a:buNone/>
              <a:defRPr sz="4800"/>
            </a:lvl7pPr>
            <a:lvl8pPr lvl="7" rtl="0">
              <a:spcBef>
                <a:spcPts val="0"/>
              </a:spcBef>
              <a:buNone/>
              <a:defRPr sz="4800"/>
            </a:lvl8pPr>
            <a:lvl9pPr lvl="8" rtl="0">
              <a:spcBef>
                <a:spcPts val="0"/>
              </a:spcBef>
              <a:buNone/>
              <a:defRPr sz="4800"/>
            </a:lvl9pPr>
          </a:lstStyle>
          <a:p>
            <a:endParaRPr/>
          </a:p>
        </p:txBody>
      </p:sp>
      <p:sp>
        <p:nvSpPr>
          <p:cNvPr id="24" name="Shape 24"/>
          <p:cNvSpPr txBox="1">
            <a:spLocks noGrp="1"/>
          </p:cNvSpPr>
          <p:nvPr>
            <p:ph type="subTitle" idx="1"/>
          </p:nvPr>
        </p:nvSpPr>
        <p:spPr>
          <a:xfrm>
            <a:off x="5727733" y="3612767"/>
            <a:ext cx="6077200" cy="416000"/>
          </a:xfrm>
          <a:prstGeom prst="rect">
            <a:avLst/>
          </a:prstGeom>
          <a:noFill/>
          <a:ln>
            <a:noFill/>
          </a:ln>
        </p:spPr>
        <p:txBody>
          <a:bodyPr wrap="square" lIns="91425" tIns="91425" rIns="91425" bIns="91425"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extLst>
      <p:ext uri="{BB962C8B-B14F-4D97-AF65-F5344CB8AC3E}">
        <p14:creationId xmlns:p14="http://schemas.microsoft.com/office/powerpoint/2010/main" val="1068682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asic Layout">
    <p:bg>
      <p:bgPr>
        <a:blipFill rotWithShape="1">
          <a:blip r:embed="rId2">
            <a:alphaModFix/>
          </a:blip>
          <a:stretch>
            <a:fillRect/>
          </a:stretch>
        </a:blipFill>
        <a:effectLst/>
      </p:bgPr>
    </p:bg>
    <p:spTree>
      <p:nvGrpSpPr>
        <p:cNvPr id="1" name="Shape 25"/>
        <p:cNvGrpSpPr/>
        <p:nvPr/>
      </p:nvGrpSpPr>
      <p:grpSpPr>
        <a:xfrm>
          <a:off x="0" y="0"/>
          <a:ext cx="0" cy="0"/>
          <a:chOff x="0" y="0"/>
          <a:chExt cx="0" cy="0"/>
        </a:xfrm>
      </p:grpSpPr>
      <p:grpSp>
        <p:nvGrpSpPr>
          <p:cNvPr id="26" name="Shape 26"/>
          <p:cNvGrpSpPr/>
          <p:nvPr/>
        </p:nvGrpSpPr>
        <p:grpSpPr>
          <a:xfrm>
            <a:off x="3791744" y="502830"/>
            <a:ext cx="4608512" cy="4620329"/>
            <a:chOff x="1115616" y="1275607"/>
            <a:chExt cx="2585656" cy="2592286"/>
          </a:xfrm>
        </p:grpSpPr>
        <p:pic>
          <p:nvPicPr>
            <p:cNvPr id="27" name="Shape 27"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28" name="Shape 28"/>
            <p:cNvSpPr/>
            <p:nvPr/>
          </p:nvSpPr>
          <p:spPr>
            <a:xfrm>
              <a:off x="1796376" y="1959682"/>
              <a:ext cx="1224136" cy="1224136"/>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sp>
        <p:nvSpPr>
          <p:cNvPr id="29" name="Shape 29"/>
          <p:cNvSpPr txBox="1">
            <a:spLocks noGrp="1"/>
          </p:cNvSpPr>
          <p:nvPr>
            <p:ph type="title"/>
          </p:nvPr>
        </p:nvSpPr>
        <p:spPr>
          <a:xfrm>
            <a:off x="24021" y="51075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0" name="Shape 30"/>
          <p:cNvSpPr txBox="1">
            <a:spLocks noGrp="1"/>
          </p:cNvSpPr>
          <p:nvPr>
            <p:ph type="subTitle" idx="1"/>
          </p:nvPr>
        </p:nvSpPr>
        <p:spPr>
          <a:xfrm>
            <a:off x="0" y="5915575"/>
            <a:ext cx="121528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457507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asic Layout">
    <p:bg>
      <p:bgPr>
        <a:blipFill rotWithShape="1">
          <a:blip r:embed="rId2">
            <a:alphaModFix/>
          </a:blip>
          <a:stretch>
            <a:fillRect/>
          </a:stretch>
        </a:blipFill>
        <a:effectLst/>
      </p:bgPr>
    </p:bg>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3" name="Shape 33"/>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21626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asic Layout">
    <p:bg>
      <p:bgPr>
        <a:blipFill rotWithShape="1">
          <a:blip r:embed="rId2">
            <a:alphaModFix/>
          </a:blip>
          <a:stretch>
            <a:fillRect/>
          </a:stretch>
        </a:blipFill>
        <a:effectLst/>
      </p:bgPr>
    </p:bg>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33" name="Shape 33"/>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794782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Basic Layout">
    <p:bg>
      <p:bgPr>
        <a:blipFill rotWithShape="1">
          <a:blip r:embed="rId2">
            <a:alphaModFix/>
          </a:blip>
          <a:stretch>
            <a:fillRect/>
          </a:stretch>
        </a:blipFill>
        <a:effectLst/>
      </p:bgPr>
    </p:bg>
    <p:spTree>
      <p:nvGrpSpPr>
        <p:cNvPr id="1" name="Shape 34"/>
        <p:cNvGrpSpPr/>
        <p:nvPr/>
      </p:nvGrpSpPr>
      <p:grpSpPr>
        <a:xfrm>
          <a:off x="0" y="0"/>
          <a:ext cx="0" cy="0"/>
          <a:chOff x="0" y="0"/>
          <a:chExt cx="0" cy="0"/>
        </a:xfrm>
      </p:grpSpPr>
      <p:sp>
        <p:nvSpPr>
          <p:cNvPr id="35" name="Shape 35"/>
          <p:cNvSpPr>
            <a:spLocks noGrp="1"/>
          </p:cNvSpPr>
          <p:nvPr>
            <p:ph type="pic" idx="2"/>
          </p:nvPr>
        </p:nvSpPr>
        <p:spPr>
          <a:xfrm>
            <a:off x="1151424" y="2133096"/>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6" name="Shape 36"/>
          <p:cNvSpPr>
            <a:spLocks noGrp="1"/>
          </p:cNvSpPr>
          <p:nvPr>
            <p:ph type="pic" idx="3"/>
          </p:nvPr>
        </p:nvSpPr>
        <p:spPr>
          <a:xfrm>
            <a:off x="3789508" y="2129832"/>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7" name="Shape 37"/>
          <p:cNvSpPr>
            <a:spLocks noGrp="1"/>
          </p:cNvSpPr>
          <p:nvPr>
            <p:ph type="pic" idx="4"/>
          </p:nvPr>
        </p:nvSpPr>
        <p:spPr>
          <a:xfrm>
            <a:off x="6446311" y="2129832"/>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8" name="Shape 38"/>
          <p:cNvSpPr>
            <a:spLocks noGrp="1"/>
          </p:cNvSpPr>
          <p:nvPr>
            <p:ph type="pic" idx="5"/>
          </p:nvPr>
        </p:nvSpPr>
        <p:spPr>
          <a:xfrm>
            <a:off x="9102681" y="2133096"/>
            <a:ext cx="1920000" cy="1920000"/>
          </a:xfrm>
          <a:prstGeom prst="ellipse">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39" name="Shape 39"/>
          <p:cNvSpPr/>
          <p:nvPr/>
        </p:nvSpPr>
        <p:spPr>
          <a:xfrm>
            <a:off x="911424" y="1893096"/>
            <a:ext cx="2400000" cy="2400000"/>
          </a:xfrm>
          <a:prstGeom prst="blockArc">
            <a:avLst>
              <a:gd name="adj1" fmla="val 10800000"/>
              <a:gd name="adj2" fmla="val 94979"/>
              <a:gd name="adj3" fmla="val 5402"/>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0" name="Shape 40"/>
          <p:cNvSpPr/>
          <p:nvPr/>
        </p:nvSpPr>
        <p:spPr>
          <a:xfrm>
            <a:off x="3561843" y="1893096"/>
            <a:ext cx="2400000" cy="2400000"/>
          </a:xfrm>
          <a:prstGeom prst="blockArc">
            <a:avLst>
              <a:gd name="adj1" fmla="val 10800000"/>
              <a:gd name="adj2" fmla="val 94979"/>
              <a:gd name="adj3" fmla="val 5402"/>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1" name="Shape 41"/>
          <p:cNvSpPr/>
          <p:nvPr/>
        </p:nvSpPr>
        <p:spPr>
          <a:xfrm>
            <a:off x="6212261" y="1893096"/>
            <a:ext cx="2400000" cy="2400000"/>
          </a:xfrm>
          <a:prstGeom prst="blockArc">
            <a:avLst>
              <a:gd name="adj1" fmla="val 10800000"/>
              <a:gd name="adj2" fmla="val 94979"/>
              <a:gd name="adj3" fmla="val 5402"/>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2" name="Shape 42"/>
          <p:cNvSpPr/>
          <p:nvPr/>
        </p:nvSpPr>
        <p:spPr>
          <a:xfrm>
            <a:off x="8862681" y="1893096"/>
            <a:ext cx="2400000" cy="2400000"/>
          </a:xfrm>
          <a:prstGeom prst="blockArc">
            <a:avLst>
              <a:gd name="adj1" fmla="val 10800000"/>
              <a:gd name="adj2" fmla="val 94979"/>
              <a:gd name="adj3" fmla="val 5402"/>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sp>
        <p:nvSpPr>
          <p:cNvPr id="43" name="Shape 43"/>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44" name="Shape 44"/>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103471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8_Basic Layout">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Shape 46" descr="D:\Fullppt\005-PNG이미지\모니터.png"/>
          <p:cNvPicPr preferRelativeResize="0"/>
          <p:nvPr/>
        </p:nvPicPr>
        <p:blipFill rotWithShape="1">
          <a:blip r:embed="rId3">
            <a:alphaModFix/>
          </a:blip>
          <a:srcRect/>
          <a:stretch/>
        </p:blipFill>
        <p:spPr>
          <a:xfrm>
            <a:off x="1971616" y="1700809"/>
            <a:ext cx="3898339" cy="3358159"/>
          </a:xfrm>
          <a:prstGeom prst="rect">
            <a:avLst/>
          </a:prstGeom>
          <a:noFill/>
          <a:ln>
            <a:noFill/>
          </a:ln>
        </p:spPr>
      </p:pic>
      <p:pic>
        <p:nvPicPr>
          <p:cNvPr id="47" name="Shape 47" descr="D:\Fullppt\005-PNG이미지\모니터.png"/>
          <p:cNvPicPr preferRelativeResize="0"/>
          <p:nvPr/>
        </p:nvPicPr>
        <p:blipFill rotWithShape="1">
          <a:blip r:embed="rId3">
            <a:alphaModFix/>
          </a:blip>
          <a:srcRect/>
          <a:stretch/>
        </p:blipFill>
        <p:spPr>
          <a:xfrm>
            <a:off x="6292096" y="1700809"/>
            <a:ext cx="3898339" cy="3358159"/>
          </a:xfrm>
          <a:prstGeom prst="rect">
            <a:avLst/>
          </a:prstGeom>
          <a:noFill/>
          <a:ln>
            <a:noFill/>
          </a:ln>
        </p:spPr>
      </p:pic>
      <p:sp>
        <p:nvSpPr>
          <p:cNvPr id="48" name="Shape 48"/>
          <p:cNvSpPr>
            <a:spLocks noGrp="1"/>
          </p:cNvSpPr>
          <p:nvPr>
            <p:ph type="pic" idx="2"/>
          </p:nvPr>
        </p:nvSpPr>
        <p:spPr>
          <a:xfrm>
            <a:off x="2105441"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49" name="Shape 49"/>
          <p:cNvSpPr>
            <a:spLocks noGrp="1"/>
          </p:cNvSpPr>
          <p:nvPr>
            <p:ph type="pic" idx="3"/>
          </p:nvPr>
        </p:nvSpPr>
        <p:spPr>
          <a:xfrm>
            <a:off x="6423185"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51" name="Shape 51"/>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1098205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_Basic Layout">
    <p:bg>
      <p:bgPr>
        <a:blipFill rotWithShape="1">
          <a:blip r:embed="rId2">
            <a:alphaModFix/>
          </a:blip>
          <a:stretch>
            <a:fillRect/>
          </a:stretch>
        </a:blipFill>
        <a:effectLst/>
      </p:bgPr>
    </p:bg>
    <p:spTree>
      <p:nvGrpSpPr>
        <p:cNvPr id="1" name="Shape 52"/>
        <p:cNvGrpSpPr/>
        <p:nvPr/>
      </p:nvGrpSpPr>
      <p:grpSpPr>
        <a:xfrm>
          <a:off x="0" y="0"/>
          <a:ext cx="0" cy="0"/>
          <a:chOff x="0" y="0"/>
          <a:chExt cx="0" cy="0"/>
        </a:xfrm>
      </p:grpSpPr>
      <p:sp>
        <p:nvSpPr>
          <p:cNvPr id="53" name="Shape 53"/>
          <p:cNvSpPr>
            <a:spLocks noGrp="1"/>
          </p:cNvSpPr>
          <p:nvPr>
            <p:ph type="pic" idx="2"/>
          </p:nvPr>
        </p:nvSpPr>
        <p:spPr>
          <a:xfrm>
            <a:off x="0" y="0"/>
            <a:ext cx="4079776"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4" name="Shape 54"/>
          <p:cNvSpPr>
            <a:spLocks noGrp="1"/>
          </p:cNvSpPr>
          <p:nvPr>
            <p:ph type="pic" idx="3"/>
          </p:nvPr>
        </p:nvSpPr>
        <p:spPr>
          <a:xfrm>
            <a:off x="8112000" y="3930000"/>
            <a:ext cx="4080000"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72094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Basic Layout">
    <p:bg>
      <p:bgPr>
        <a:blipFill rotWithShape="1">
          <a:blip r:embed="rId2">
            <a:alphaModFix/>
          </a:blip>
          <a:stretch>
            <a:fillRect/>
          </a:stretch>
        </a:blipFill>
        <a:effectLst/>
      </p:bgPr>
    </p:bg>
    <p:spTree>
      <p:nvGrpSpPr>
        <p:cNvPr id="1" name="Shape 55"/>
        <p:cNvGrpSpPr/>
        <p:nvPr/>
      </p:nvGrpSpPr>
      <p:grpSpPr>
        <a:xfrm>
          <a:off x="0" y="0"/>
          <a:ext cx="0" cy="0"/>
          <a:chOff x="0" y="0"/>
          <a:chExt cx="0" cy="0"/>
        </a:xfrm>
      </p:grpSpPr>
      <p:sp>
        <p:nvSpPr>
          <p:cNvPr id="56" name="Shape 56"/>
          <p:cNvSpPr/>
          <p:nvPr/>
        </p:nvSpPr>
        <p:spPr>
          <a:xfrm>
            <a:off x="3796148" y="1572993"/>
            <a:ext cx="4535419" cy="4535419"/>
          </a:xfrm>
          <a:prstGeom prst="donut">
            <a:avLst>
              <a:gd name="adj" fmla="val 1353"/>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pic>
        <p:nvPicPr>
          <p:cNvPr id="57" name="Shape 57" descr="D:\Fullppt\PNG이미지\핸드폰2.png"/>
          <p:cNvPicPr preferRelativeResize="0"/>
          <p:nvPr/>
        </p:nvPicPr>
        <p:blipFill rotWithShape="1">
          <a:blip r:embed="rId3">
            <a:alphaModFix/>
          </a:blip>
          <a:srcRect/>
          <a:stretch/>
        </p:blipFill>
        <p:spPr>
          <a:xfrm>
            <a:off x="3646967" y="1438674"/>
            <a:ext cx="4497771" cy="5446711"/>
          </a:xfrm>
          <a:prstGeom prst="rect">
            <a:avLst/>
          </a:prstGeom>
          <a:noFill/>
          <a:ln>
            <a:noFill/>
          </a:ln>
        </p:spPr>
      </p:pic>
      <p:sp>
        <p:nvSpPr>
          <p:cNvPr id="58" name="Shape 58"/>
          <p:cNvSpPr>
            <a:spLocks noGrp="1"/>
          </p:cNvSpPr>
          <p:nvPr>
            <p:ph type="pic" idx="2"/>
          </p:nvPr>
        </p:nvSpPr>
        <p:spPr>
          <a:xfrm>
            <a:off x="4755105" y="1622871"/>
            <a:ext cx="2593953" cy="400686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60" name="Shape 60"/>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337065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6_Title Slide">
    <p:spTree>
      <p:nvGrpSpPr>
        <p:cNvPr id="1" name="Shape 61"/>
        <p:cNvGrpSpPr/>
        <p:nvPr/>
      </p:nvGrpSpPr>
      <p:grpSpPr>
        <a:xfrm>
          <a:off x="0" y="0"/>
          <a:ext cx="0" cy="0"/>
          <a:chOff x="0" y="0"/>
          <a:chExt cx="0" cy="0"/>
        </a:xfrm>
      </p:grpSpPr>
      <p:sp>
        <p:nvSpPr>
          <p:cNvPr id="62" name="Shape 62"/>
          <p:cNvSpPr>
            <a:spLocks noGrp="1"/>
          </p:cNvSpPr>
          <p:nvPr>
            <p:ph type="pic" idx="2"/>
          </p:nvPr>
        </p:nvSpPr>
        <p:spPr>
          <a:xfrm>
            <a:off x="728952"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3" name="Shape 63"/>
          <p:cNvSpPr>
            <a:spLocks noGrp="1"/>
          </p:cNvSpPr>
          <p:nvPr>
            <p:ph type="pic" idx="3"/>
          </p:nvPr>
        </p:nvSpPr>
        <p:spPr>
          <a:xfrm>
            <a:off x="728504"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4" name="Shape 64"/>
          <p:cNvSpPr/>
          <p:nvPr/>
        </p:nvSpPr>
        <p:spPr>
          <a:xfrm>
            <a:off x="728504" y="2956276"/>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5" name="Shape 65"/>
          <p:cNvSpPr/>
          <p:nvPr/>
        </p:nvSpPr>
        <p:spPr>
          <a:xfrm>
            <a:off x="728056" y="5447872"/>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6" name="Shape 66"/>
          <p:cNvSpPr>
            <a:spLocks noGrp="1"/>
          </p:cNvSpPr>
          <p:nvPr>
            <p:ph type="pic" idx="4"/>
          </p:nvPr>
        </p:nvSpPr>
        <p:spPr>
          <a:xfrm>
            <a:off x="3444409"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5"/>
          </p:nvPr>
        </p:nvSpPr>
        <p:spPr>
          <a:xfrm>
            <a:off x="3443961"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8" name="Shape 68"/>
          <p:cNvSpPr/>
          <p:nvPr/>
        </p:nvSpPr>
        <p:spPr>
          <a:xfrm>
            <a:off x="3443961" y="2956276"/>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9" name="Shape 69"/>
          <p:cNvSpPr/>
          <p:nvPr/>
        </p:nvSpPr>
        <p:spPr>
          <a:xfrm>
            <a:off x="3443513" y="5447872"/>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0" name="Shape 70"/>
          <p:cNvSpPr>
            <a:spLocks noGrp="1"/>
          </p:cNvSpPr>
          <p:nvPr>
            <p:ph type="pic" idx="6"/>
          </p:nvPr>
        </p:nvSpPr>
        <p:spPr>
          <a:xfrm>
            <a:off x="6159867"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1" name="Shape 71"/>
          <p:cNvSpPr>
            <a:spLocks noGrp="1"/>
          </p:cNvSpPr>
          <p:nvPr>
            <p:ph type="pic" idx="7"/>
          </p:nvPr>
        </p:nvSpPr>
        <p:spPr>
          <a:xfrm>
            <a:off x="6159419"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2" name="Shape 72"/>
          <p:cNvSpPr/>
          <p:nvPr/>
        </p:nvSpPr>
        <p:spPr>
          <a:xfrm>
            <a:off x="6159419" y="2956276"/>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3" name="Shape 73"/>
          <p:cNvSpPr/>
          <p:nvPr/>
        </p:nvSpPr>
        <p:spPr>
          <a:xfrm>
            <a:off x="6158971" y="5447872"/>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4" name="Shape 74"/>
          <p:cNvSpPr>
            <a:spLocks noGrp="1"/>
          </p:cNvSpPr>
          <p:nvPr>
            <p:ph type="pic" idx="8"/>
          </p:nvPr>
        </p:nvSpPr>
        <p:spPr>
          <a:xfrm>
            <a:off x="8875325"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5" name="Shape 75"/>
          <p:cNvSpPr>
            <a:spLocks noGrp="1"/>
          </p:cNvSpPr>
          <p:nvPr>
            <p:ph type="pic" idx="9"/>
          </p:nvPr>
        </p:nvSpPr>
        <p:spPr>
          <a:xfrm>
            <a:off x="8874877"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6" name="Shape 76"/>
          <p:cNvSpPr/>
          <p:nvPr/>
        </p:nvSpPr>
        <p:spPr>
          <a:xfrm>
            <a:off x="8874877" y="2956276"/>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7" name="Shape 77"/>
          <p:cNvSpPr/>
          <p:nvPr/>
        </p:nvSpPr>
        <p:spPr>
          <a:xfrm>
            <a:off x="8874429" y="5447872"/>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8" name="Shape 78"/>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79" name="Shape 79"/>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901066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4_Title Slide">
    <p:spTree>
      <p:nvGrpSpPr>
        <p:cNvPr id="1" name="Shape 80"/>
        <p:cNvGrpSpPr/>
        <p:nvPr/>
      </p:nvGrpSpPr>
      <p:grpSpPr>
        <a:xfrm>
          <a:off x="0" y="0"/>
          <a:ext cx="0" cy="0"/>
          <a:chOff x="0" y="0"/>
          <a:chExt cx="0" cy="0"/>
        </a:xfrm>
      </p:grpSpPr>
      <p:sp>
        <p:nvSpPr>
          <p:cNvPr id="81" name="Shape 81"/>
          <p:cNvSpPr>
            <a:spLocks noGrp="1"/>
          </p:cNvSpPr>
          <p:nvPr>
            <p:ph type="pic" idx="2"/>
          </p:nvPr>
        </p:nvSpPr>
        <p:spPr>
          <a:xfrm>
            <a:off x="0" y="0"/>
            <a:ext cx="12192000" cy="3717032"/>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63912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_Basic Layout">
    <p:bg>
      <p:bgPr>
        <a:blipFill rotWithShape="1">
          <a:blip r:embed="rId2">
            <a:alphaModFix/>
          </a:blip>
          <a:stretch>
            <a:fillRect/>
          </a:stretch>
        </a:blipFill>
        <a:effectLst/>
      </p:bgPr>
    </p:bg>
    <p:spTree>
      <p:nvGrpSpPr>
        <p:cNvPr id="1" name="Shape 82"/>
        <p:cNvGrpSpPr/>
        <p:nvPr/>
      </p:nvGrpSpPr>
      <p:grpSpPr>
        <a:xfrm>
          <a:off x="0" y="0"/>
          <a:ext cx="0" cy="0"/>
          <a:chOff x="0" y="0"/>
          <a:chExt cx="0" cy="0"/>
        </a:xfrm>
      </p:grpSpPr>
      <p:sp>
        <p:nvSpPr>
          <p:cNvPr id="83" name="Shape 83"/>
          <p:cNvSpPr>
            <a:spLocks noGrp="1"/>
          </p:cNvSpPr>
          <p:nvPr>
            <p:ph type="pic" idx="2"/>
          </p:nvPr>
        </p:nvSpPr>
        <p:spPr>
          <a:xfrm>
            <a:off x="3695733" y="1873019"/>
            <a:ext cx="8496267" cy="4032448"/>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85" name="Shape 85"/>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826477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6_Basic Layout">
    <p:bg>
      <p:bgPr>
        <a:blipFill rotWithShape="1">
          <a:blip r:embed="rId2">
            <a:alphaModFix/>
          </a:blip>
          <a:stretch>
            <a:fillRect/>
          </a:stretch>
        </a:blipFill>
        <a:effectLst/>
      </p:bgPr>
    </p:bg>
    <p:spTree>
      <p:nvGrpSpPr>
        <p:cNvPr id="1" name="Shape 86"/>
        <p:cNvGrpSpPr/>
        <p:nvPr/>
      </p:nvGrpSpPr>
      <p:grpSpPr>
        <a:xfrm>
          <a:off x="0" y="0"/>
          <a:ext cx="0" cy="0"/>
          <a:chOff x="0" y="0"/>
          <a:chExt cx="0" cy="0"/>
        </a:xfrm>
      </p:grpSpPr>
      <p:sp>
        <p:nvSpPr>
          <p:cNvPr id="87" name="Shape 87"/>
          <p:cNvSpPr>
            <a:spLocks noGrp="1"/>
          </p:cNvSpPr>
          <p:nvPr>
            <p:ph type="pic" idx="2"/>
          </p:nvPr>
        </p:nvSpPr>
        <p:spPr>
          <a:xfrm>
            <a:off x="4704523" y="0"/>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88" name="Shape 88"/>
          <p:cNvSpPr>
            <a:spLocks noGrp="1"/>
          </p:cNvSpPr>
          <p:nvPr>
            <p:ph type="pic" idx="3"/>
          </p:nvPr>
        </p:nvSpPr>
        <p:spPr>
          <a:xfrm>
            <a:off x="9360363" y="2564904"/>
            <a:ext cx="2831637" cy="4293096"/>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11591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7_Basic Layout">
    <p:bg>
      <p:bgPr>
        <a:blipFill rotWithShape="1">
          <a:blip r:embed="rId2">
            <a:alphaModFix/>
          </a:blip>
          <a:stretch>
            <a:fillRect/>
          </a:stretch>
        </a:blipFill>
        <a:effectLst/>
      </p:bgPr>
    </p:bg>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957145" y="1700808"/>
            <a:ext cx="3264727"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1" name="Shape 91"/>
          <p:cNvSpPr>
            <a:spLocks noGrp="1"/>
          </p:cNvSpPr>
          <p:nvPr>
            <p:ph type="pic" idx="3"/>
          </p:nvPr>
        </p:nvSpPr>
        <p:spPr>
          <a:xfrm>
            <a:off x="4452723"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2" name="Shape 92"/>
          <p:cNvSpPr>
            <a:spLocks noGrp="1"/>
          </p:cNvSpPr>
          <p:nvPr>
            <p:ph type="pic" idx="4"/>
          </p:nvPr>
        </p:nvSpPr>
        <p:spPr>
          <a:xfrm>
            <a:off x="7947939" y="1700808"/>
            <a:ext cx="3264364" cy="2698739"/>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4" name="Shape 94"/>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1848430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Basic Layout">
    <p:bg>
      <p:bgPr>
        <a:blipFill rotWithShape="1">
          <a:blip r:embed="rId2">
            <a:alphaModFix/>
          </a:blip>
          <a:stretch>
            <a:fillRect/>
          </a:stretch>
        </a:blip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97" name="Shape 97"/>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429425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Basic Layout">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Shape 46" descr="D:\Fullppt\005-PNG이미지\모니터.png"/>
          <p:cNvPicPr preferRelativeResize="0"/>
          <p:nvPr/>
        </p:nvPicPr>
        <p:blipFill rotWithShape="1">
          <a:blip r:embed="rId3">
            <a:alphaModFix/>
          </a:blip>
          <a:srcRect/>
          <a:stretch/>
        </p:blipFill>
        <p:spPr>
          <a:xfrm>
            <a:off x="1971616" y="1700809"/>
            <a:ext cx="3898339" cy="3358159"/>
          </a:xfrm>
          <a:prstGeom prst="rect">
            <a:avLst/>
          </a:prstGeom>
          <a:noFill/>
          <a:ln>
            <a:noFill/>
          </a:ln>
        </p:spPr>
      </p:pic>
      <p:pic>
        <p:nvPicPr>
          <p:cNvPr id="47" name="Shape 47" descr="D:\Fullppt\005-PNG이미지\모니터.png"/>
          <p:cNvPicPr preferRelativeResize="0"/>
          <p:nvPr/>
        </p:nvPicPr>
        <p:blipFill rotWithShape="1">
          <a:blip r:embed="rId3">
            <a:alphaModFix/>
          </a:blip>
          <a:srcRect/>
          <a:stretch/>
        </p:blipFill>
        <p:spPr>
          <a:xfrm>
            <a:off x="6292096" y="1700809"/>
            <a:ext cx="3898339" cy="3358159"/>
          </a:xfrm>
          <a:prstGeom prst="rect">
            <a:avLst/>
          </a:prstGeom>
          <a:noFill/>
          <a:ln>
            <a:noFill/>
          </a:ln>
        </p:spPr>
      </p:pic>
      <p:sp>
        <p:nvSpPr>
          <p:cNvPr id="48" name="Shape 48"/>
          <p:cNvSpPr>
            <a:spLocks noGrp="1"/>
          </p:cNvSpPr>
          <p:nvPr>
            <p:ph type="pic" idx="2"/>
          </p:nvPr>
        </p:nvSpPr>
        <p:spPr>
          <a:xfrm>
            <a:off x="2105441"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49" name="Shape 49"/>
          <p:cNvSpPr>
            <a:spLocks noGrp="1"/>
          </p:cNvSpPr>
          <p:nvPr>
            <p:ph type="pic" idx="3"/>
          </p:nvPr>
        </p:nvSpPr>
        <p:spPr>
          <a:xfrm>
            <a:off x="6423185" y="1832542"/>
            <a:ext cx="3599323" cy="2113111"/>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51" name="Shape 51"/>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3251556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End Slide Layout">
    <p:spTree>
      <p:nvGrpSpPr>
        <p:cNvPr id="1" name="Shape 98"/>
        <p:cNvGrpSpPr/>
        <p:nvPr/>
      </p:nvGrpSpPr>
      <p:grpSpPr>
        <a:xfrm>
          <a:off x="0" y="0"/>
          <a:ext cx="0" cy="0"/>
          <a:chOff x="0" y="0"/>
          <a:chExt cx="0" cy="0"/>
        </a:xfrm>
      </p:grpSpPr>
      <p:pic>
        <p:nvPicPr>
          <p:cNvPr id="99" name="Shape 99" descr="E:\002-KIMS BUSINESS\007-02-Googleslidesppt\02-GSppt-Contents-Kim\20170215\03-abs\item03-png.png"/>
          <p:cNvPicPr preferRelativeResize="0"/>
          <p:nvPr/>
        </p:nvPicPr>
        <p:blipFill rotWithShape="1">
          <a:blip r:embed="rId2">
            <a:alphaModFix/>
          </a:blip>
          <a:srcRect/>
          <a:stretch/>
        </p:blipFill>
        <p:spPr>
          <a:xfrm rot="-9892029">
            <a:off x="3831910" y="208364"/>
            <a:ext cx="2116161" cy="2019320"/>
          </a:xfrm>
          <a:prstGeom prst="rect">
            <a:avLst/>
          </a:prstGeom>
          <a:noFill/>
          <a:ln>
            <a:noFill/>
          </a:ln>
        </p:spPr>
      </p:pic>
      <p:pic>
        <p:nvPicPr>
          <p:cNvPr id="100" name="Shape 100" descr="E:\002-KIMS BUSINESS\007-02-Googleslidesppt\02-GSppt-Contents-Kim\20170215\03-abs\item03-png.png"/>
          <p:cNvPicPr preferRelativeResize="0"/>
          <p:nvPr/>
        </p:nvPicPr>
        <p:blipFill rotWithShape="1">
          <a:blip r:embed="rId2">
            <a:alphaModFix/>
          </a:blip>
          <a:srcRect/>
          <a:stretch/>
        </p:blipFill>
        <p:spPr>
          <a:xfrm rot="4527839">
            <a:off x="4007280" y="4591521"/>
            <a:ext cx="2116161" cy="2019320"/>
          </a:xfrm>
          <a:prstGeom prst="rect">
            <a:avLst/>
          </a:prstGeom>
          <a:noFill/>
          <a:ln>
            <a:noFill/>
          </a:ln>
        </p:spPr>
      </p:pic>
      <p:pic>
        <p:nvPicPr>
          <p:cNvPr id="101" name="Shape 101" descr="E:\002-KIMS BUSINESS\007-02-Googleslidesppt\02-GSppt-Contents-Kim\20170215\03-abs\item03-png.png"/>
          <p:cNvPicPr preferRelativeResize="0"/>
          <p:nvPr/>
        </p:nvPicPr>
        <p:blipFill rotWithShape="1">
          <a:blip r:embed="rId2">
            <a:alphaModFix/>
          </a:blip>
          <a:srcRect/>
          <a:stretch/>
        </p:blipFill>
        <p:spPr>
          <a:xfrm rot="7414606">
            <a:off x="2623864" y="2922816"/>
            <a:ext cx="2116161" cy="2019320"/>
          </a:xfrm>
          <a:prstGeom prst="rect">
            <a:avLst/>
          </a:prstGeom>
          <a:noFill/>
          <a:ln>
            <a:noFill/>
          </a:ln>
        </p:spPr>
      </p:pic>
      <p:pic>
        <p:nvPicPr>
          <p:cNvPr id="102" name="Shape 102" descr="E:\002-KIMS BUSINESS\007-02-Googleslidesppt\02-GSppt-Contents-Kim\20170215\03-abs\item03-png.png"/>
          <p:cNvPicPr preferRelativeResize="0"/>
          <p:nvPr/>
        </p:nvPicPr>
        <p:blipFill rotWithShape="1">
          <a:blip r:embed="rId2">
            <a:alphaModFix/>
          </a:blip>
          <a:srcRect/>
          <a:stretch/>
        </p:blipFill>
        <p:spPr>
          <a:xfrm rot="4162721" flipH="1">
            <a:off x="2814344" y="1073461"/>
            <a:ext cx="2116161" cy="2019320"/>
          </a:xfrm>
          <a:prstGeom prst="rect">
            <a:avLst/>
          </a:prstGeom>
          <a:noFill/>
          <a:ln>
            <a:noFill/>
          </a:ln>
        </p:spPr>
      </p:pic>
      <p:pic>
        <p:nvPicPr>
          <p:cNvPr id="103" name="Shape 103" descr="E:\002-KIMS BUSINESS\007-02-Googleslidesppt\02-GSppt-Contents-Kim\20170215\03-abs\item03-png.png"/>
          <p:cNvPicPr preferRelativeResize="0"/>
          <p:nvPr/>
        </p:nvPicPr>
        <p:blipFill rotWithShape="1">
          <a:blip r:embed="rId2">
            <a:alphaModFix/>
          </a:blip>
          <a:srcRect/>
          <a:stretch/>
        </p:blipFill>
        <p:spPr>
          <a:xfrm rot="7864253" flipH="1">
            <a:off x="5246112" y="190231"/>
            <a:ext cx="2116161" cy="2019320"/>
          </a:xfrm>
          <a:prstGeom prst="rect">
            <a:avLst/>
          </a:prstGeom>
          <a:noFill/>
          <a:ln>
            <a:noFill/>
          </a:ln>
        </p:spPr>
      </p:pic>
      <p:pic>
        <p:nvPicPr>
          <p:cNvPr id="104" name="Shape 104" descr="E:\002-KIMS BUSINESS\007-02-Googleslidesppt\02-GSppt-Contents-Kim\20170215\03-abs\item03-png.png"/>
          <p:cNvPicPr preferRelativeResize="0"/>
          <p:nvPr/>
        </p:nvPicPr>
        <p:blipFill rotWithShape="1">
          <a:blip r:embed="rId2">
            <a:alphaModFix/>
          </a:blip>
          <a:srcRect/>
          <a:stretch/>
        </p:blipFill>
        <p:spPr>
          <a:xfrm rot="-1435202">
            <a:off x="7490941" y="3179621"/>
            <a:ext cx="2116161" cy="2019320"/>
          </a:xfrm>
          <a:prstGeom prst="rect">
            <a:avLst/>
          </a:prstGeom>
          <a:noFill/>
          <a:ln>
            <a:noFill/>
          </a:ln>
        </p:spPr>
      </p:pic>
      <p:pic>
        <p:nvPicPr>
          <p:cNvPr id="105" name="Shape 105" descr="E:\002-KIMS BUSINESS\007-02-Googleslidesppt\02-GSppt-Contents-Kim\20170215\03-abs\item03-png.png"/>
          <p:cNvPicPr preferRelativeResize="0"/>
          <p:nvPr/>
        </p:nvPicPr>
        <p:blipFill rotWithShape="1">
          <a:blip r:embed="rId2">
            <a:alphaModFix/>
          </a:blip>
          <a:srcRect/>
          <a:stretch/>
        </p:blipFill>
        <p:spPr>
          <a:xfrm rot="-4325069">
            <a:off x="7284210" y="981533"/>
            <a:ext cx="2116161" cy="2019320"/>
          </a:xfrm>
          <a:prstGeom prst="rect">
            <a:avLst/>
          </a:prstGeom>
          <a:noFill/>
          <a:ln>
            <a:noFill/>
          </a:ln>
        </p:spPr>
      </p:pic>
      <p:pic>
        <p:nvPicPr>
          <p:cNvPr id="106" name="Shape 106" descr="E:\002-KIMS BUSINESS\007-02-Googleslidesppt\02-GSppt-Contents-Kim\20170215\03-abs\item03-png.png"/>
          <p:cNvPicPr preferRelativeResize="0"/>
          <p:nvPr/>
        </p:nvPicPr>
        <p:blipFill rotWithShape="1">
          <a:blip r:embed="rId2">
            <a:alphaModFix/>
          </a:blip>
          <a:srcRect/>
          <a:stretch/>
        </p:blipFill>
        <p:spPr>
          <a:xfrm rot="729549">
            <a:off x="6384033" y="4494287"/>
            <a:ext cx="2116161" cy="2019320"/>
          </a:xfrm>
          <a:prstGeom prst="rect">
            <a:avLst/>
          </a:prstGeom>
          <a:noFill/>
          <a:ln>
            <a:noFill/>
          </a:ln>
        </p:spPr>
      </p:pic>
      <p:grpSp>
        <p:nvGrpSpPr>
          <p:cNvPr id="107" name="Shape 107"/>
          <p:cNvGrpSpPr/>
          <p:nvPr/>
        </p:nvGrpSpPr>
        <p:grpSpPr>
          <a:xfrm>
            <a:off x="3006107" y="331184"/>
            <a:ext cx="6179787" cy="6195632"/>
            <a:chOff x="1115616" y="1275607"/>
            <a:chExt cx="2585656" cy="2592286"/>
          </a:xfrm>
        </p:grpSpPr>
        <p:pic>
          <p:nvPicPr>
            <p:cNvPr id="108" name="Shape 108" descr="E:\002-KIMS BUSINESS\007-02-Googleslidesppt\02-GSppt-Contents-Kim\20170215\03-abs\item01-png.png"/>
            <p:cNvPicPr preferRelativeResize="0"/>
            <p:nvPr/>
          </p:nvPicPr>
          <p:blipFill rotWithShape="1">
            <a:blip r:embed="rId3">
              <a:alphaModFix/>
            </a:blip>
            <a:srcRect/>
            <a:stretch/>
          </p:blipFill>
          <p:spPr>
            <a:xfrm>
              <a:off x="1115616" y="1275607"/>
              <a:ext cx="2585656" cy="2592286"/>
            </a:xfrm>
            <a:prstGeom prst="rect">
              <a:avLst/>
            </a:prstGeom>
            <a:noFill/>
            <a:ln>
              <a:noFill/>
            </a:ln>
          </p:spPr>
        </p:pic>
        <p:sp>
          <p:nvSpPr>
            <p:cNvPr id="109" name="Shape 109"/>
            <p:cNvSpPr/>
            <p:nvPr/>
          </p:nvSpPr>
          <p:spPr>
            <a:xfrm>
              <a:off x="1595313" y="1758619"/>
              <a:ext cx="1626263" cy="1626264"/>
            </a:xfrm>
            <a:prstGeom prst="ellipse">
              <a:avLst/>
            </a:prstGeom>
            <a:solidFill>
              <a:schemeClr val="lt1"/>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grpSp>
      <p:pic>
        <p:nvPicPr>
          <p:cNvPr id="110" name="Shape 110" descr="E:\002-KIMS BUSINESS\007-02-Googleslidesppt\02-GSppt-Contents-Kim\20170215\03-abs\item03-png.png"/>
          <p:cNvPicPr preferRelativeResize="0"/>
          <p:nvPr/>
        </p:nvPicPr>
        <p:blipFill rotWithShape="1">
          <a:blip r:embed="rId2">
            <a:alphaModFix/>
          </a:blip>
          <a:srcRect/>
          <a:stretch/>
        </p:blipFill>
        <p:spPr>
          <a:xfrm>
            <a:off x="1" y="-30480"/>
            <a:ext cx="2116161" cy="2019320"/>
          </a:xfrm>
          <a:prstGeom prst="rect">
            <a:avLst/>
          </a:prstGeom>
          <a:noFill/>
          <a:ln>
            <a:noFill/>
          </a:ln>
        </p:spPr>
      </p:pic>
      <p:pic>
        <p:nvPicPr>
          <p:cNvPr id="111" name="Shape 111" descr="E:\002-KIMS BUSINESS\007-02-Googleslidesppt\02-GSppt-Contents-Kim\20170215\03-abs\item02-png.png"/>
          <p:cNvPicPr preferRelativeResize="0"/>
          <p:nvPr/>
        </p:nvPicPr>
        <p:blipFill rotWithShape="1">
          <a:blip r:embed="rId4">
            <a:alphaModFix/>
          </a:blip>
          <a:srcRect/>
          <a:stretch/>
        </p:blipFill>
        <p:spPr>
          <a:xfrm>
            <a:off x="10320469" y="4833056"/>
            <a:ext cx="1876544" cy="2024944"/>
          </a:xfrm>
          <a:prstGeom prst="rect">
            <a:avLst/>
          </a:prstGeom>
          <a:noFill/>
          <a:ln>
            <a:noFill/>
          </a:ln>
        </p:spPr>
      </p:pic>
      <p:sp>
        <p:nvSpPr>
          <p:cNvPr id="112" name="Shape 112"/>
          <p:cNvSpPr txBox="1">
            <a:spLocks noGrp="1"/>
          </p:cNvSpPr>
          <p:nvPr>
            <p:ph type="title"/>
          </p:nvPr>
        </p:nvSpPr>
        <p:spPr>
          <a:xfrm>
            <a:off x="24021" y="2770767"/>
            <a:ext cx="12168000" cy="8160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113" name="Shape 113"/>
          <p:cNvSpPr txBox="1">
            <a:spLocks noGrp="1"/>
          </p:cNvSpPr>
          <p:nvPr>
            <p:ph type="subTitle" idx="1"/>
          </p:nvPr>
        </p:nvSpPr>
        <p:spPr>
          <a:xfrm>
            <a:off x="4334067" y="3578767"/>
            <a:ext cx="3484800" cy="8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1682559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icon sets layout">
    <p:spTree>
      <p:nvGrpSpPr>
        <p:cNvPr id="1" name="Shape 114"/>
        <p:cNvGrpSpPr/>
        <p:nvPr/>
      </p:nvGrpSpPr>
      <p:grpSpPr>
        <a:xfrm>
          <a:off x="0" y="0"/>
          <a:ext cx="0" cy="0"/>
          <a:chOff x="0" y="0"/>
          <a:chExt cx="0" cy="0"/>
        </a:xfrm>
      </p:grpSpPr>
      <p:grpSp>
        <p:nvGrpSpPr>
          <p:cNvPr id="115" name="Shape 115"/>
          <p:cNvGrpSpPr/>
          <p:nvPr/>
        </p:nvGrpSpPr>
        <p:grpSpPr>
          <a:xfrm>
            <a:off x="472011" y="1508786"/>
            <a:ext cx="3799787" cy="4865561"/>
            <a:chOff x="354008" y="1131589"/>
            <a:chExt cx="2849840" cy="3649171"/>
          </a:xfrm>
        </p:grpSpPr>
        <p:grpSp>
          <p:nvGrpSpPr>
            <p:cNvPr id="116" name="Shape 116"/>
            <p:cNvGrpSpPr/>
            <p:nvPr/>
          </p:nvGrpSpPr>
          <p:grpSpPr>
            <a:xfrm>
              <a:off x="354008" y="1131589"/>
              <a:ext cx="2849840" cy="3649171"/>
              <a:chOff x="354008" y="1131589"/>
              <a:chExt cx="2849840" cy="3649171"/>
            </a:xfrm>
          </p:grpSpPr>
          <p:sp>
            <p:nvSpPr>
              <p:cNvPr id="117" name="Shape 117"/>
              <p:cNvSpPr/>
              <p:nvPr/>
            </p:nvSpPr>
            <p:spPr>
              <a:xfrm>
                <a:off x="354008" y="1131589"/>
                <a:ext cx="2849840" cy="3649171"/>
              </a:xfrm>
              <a:prstGeom prst="roundRect">
                <a:avLst>
                  <a:gd name="adj" fmla="val 3968"/>
                </a:avLst>
              </a:prstGeom>
              <a:solidFill>
                <a:srgbClr val="A4B4EA"/>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18" name="Shape 118"/>
              <p:cNvSpPr txBox="1"/>
              <p:nvPr/>
            </p:nvSpPr>
            <p:spPr>
              <a:xfrm>
                <a:off x="755576" y="1427128"/>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Resize without losing quality</a:t>
                </a:r>
              </a:p>
            </p:txBody>
          </p:sp>
          <p:sp>
            <p:nvSpPr>
              <p:cNvPr id="119" name="Shape 119"/>
              <p:cNvSpPr txBox="1"/>
              <p:nvPr/>
            </p:nvSpPr>
            <p:spPr>
              <a:xfrm>
                <a:off x="755576" y="1939375"/>
                <a:ext cx="2232248" cy="448087"/>
              </a:xfrm>
              <a:prstGeom prst="rect">
                <a:avLst/>
              </a:prstGeom>
              <a:noFill/>
              <a:ln>
                <a:noFill/>
              </a:ln>
            </p:spPr>
            <p:txBody>
              <a:bodyPr wrap="square" lIns="91425" tIns="45700" rIns="91425" bIns="45700" anchor="t" anchorCtr="0">
                <a:noAutofit/>
              </a:bodyPr>
              <a:lstStyle/>
              <a:p>
                <a:pPr>
                  <a:buSzPct val="25000"/>
                </a:pPr>
                <a:r>
                  <a:rPr lang="en" sz="1600" b="1" kern="0">
                    <a:solidFill>
                      <a:srgbClr val="FFFFFF"/>
                    </a:solidFill>
                    <a:ea typeface="Arial"/>
                    <a:cs typeface="Arial"/>
                    <a:sym typeface="Arial"/>
                  </a:rPr>
                  <a:t>You can Change Fill Color &amp;</a:t>
                </a:r>
              </a:p>
              <a:p>
                <a:pPr>
                  <a:buSzPct val="25000"/>
                </a:pPr>
                <a:r>
                  <a:rPr lang="en" sz="1600" b="1" kern="0">
                    <a:solidFill>
                      <a:srgbClr val="FFFFFF"/>
                    </a:solidFill>
                    <a:ea typeface="Arial"/>
                    <a:cs typeface="Arial"/>
                    <a:sym typeface="Arial"/>
                  </a:rPr>
                  <a:t>Line Color</a:t>
                </a:r>
              </a:p>
            </p:txBody>
          </p:sp>
          <p:sp>
            <p:nvSpPr>
              <p:cNvPr id="120" name="Shape 120"/>
              <p:cNvSpPr/>
              <p:nvPr/>
            </p:nvSpPr>
            <p:spPr>
              <a:xfrm>
                <a:off x="531932" y="1347500"/>
                <a:ext cx="108520" cy="3240473"/>
              </a:xfrm>
              <a:prstGeom prst="roundRect">
                <a:avLst>
                  <a:gd name="adj" fmla="val 50000"/>
                </a:avLst>
              </a:prstGeom>
              <a:solidFill>
                <a:schemeClr val="lt1">
                  <a:alpha val="40784"/>
                </a:schemeClr>
              </a:solidFill>
              <a:ln>
                <a:noFill/>
              </a:ln>
            </p:spPr>
            <p:txBody>
              <a:bodyPr wrap="square" lIns="91425" tIns="45700" rIns="91425" bIns="45700" anchor="ctr" anchorCtr="0">
                <a:noAutofit/>
              </a:bodyPr>
              <a:lstStyle/>
              <a:p>
                <a:pPr algn="ctr">
                  <a:buSzPct val="25000"/>
                </a:pPr>
                <a:endParaRPr sz="2400" kern="0">
                  <a:solidFill>
                    <a:srgbClr val="FFFFFF"/>
                  </a:solidFill>
                  <a:ea typeface="Arial"/>
                  <a:cs typeface="Arial"/>
                  <a:sym typeface="Arial"/>
                </a:endParaRPr>
              </a:p>
            </p:txBody>
          </p:sp>
          <p:sp>
            <p:nvSpPr>
              <p:cNvPr id="121" name="Shape 121"/>
              <p:cNvSpPr/>
              <p:nvPr/>
            </p:nvSpPr>
            <p:spPr>
              <a:xfrm rot="5400000">
                <a:off x="2592642" y="1238201"/>
                <a:ext cx="502331" cy="502331"/>
              </a:xfrm>
              <a:prstGeom prst="halfFrame">
                <a:avLst>
                  <a:gd name="adj1" fmla="val 23728"/>
                  <a:gd name="adj2" fmla="val 24642"/>
                </a:avLst>
              </a:prstGeom>
              <a:solidFill>
                <a:schemeClr val="lt1">
                  <a:alpha val="22745"/>
                </a:schemeClr>
              </a:solidFill>
              <a:ln>
                <a:noFill/>
              </a:ln>
            </p:spPr>
            <p:txBody>
              <a:bodyPr wrap="square" lIns="91425" tIns="45700" rIns="91425" bIns="45700" anchor="ctr" anchorCtr="0">
                <a:noAutofit/>
              </a:bodyPr>
              <a:lstStyle/>
              <a:p>
                <a:pPr algn="ctr">
                  <a:buSzPct val="25000"/>
                </a:pPr>
                <a:endParaRPr sz="2400" kern="0">
                  <a:solidFill>
                    <a:srgbClr val="000000"/>
                  </a:solidFill>
                  <a:ea typeface="Arial"/>
                  <a:cs typeface="Arial"/>
                  <a:sym typeface="Arial"/>
                </a:endParaRPr>
              </a:p>
            </p:txBody>
          </p:sp>
        </p:grpSp>
        <p:grpSp>
          <p:nvGrpSpPr>
            <p:cNvPr id="122" name="Shape 122"/>
            <p:cNvGrpSpPr/>
            <p:nvPr/>
          </p:nvGrpSpPr>
          <p:grpSpPr>
            <a:xfrm>
              <a:off x="755725" y="3062543"/>
              <a:ext cx="1872059" cy="1576233"/>
              <a:chOff x="102157" y="1419622"/>
              <a:chExt cx="1872059" cy="1576233"/>
            </a:xfrm>
          </p:grpSpPr>
          <p:sp>
            <p:nvSpPr>
              <p:cNvPr id="123" name="Shape 123"/>
              <p:cNvSpPr txBox="1"/>
              <p:nvPr/>
            </p:nvSpPr>
            <p:spPr>
              <a:xfrm>
                <a:off x="127596" y="2749634"/>
                <a:ext cx="1846620" cy="246221"/>
              </a:xfrm>
              <a:prstGeom prst="rect">
                <a:avLst/>
              </a:prstGeom>
              <a:noFill/>
              <a:ln>
                <a:noFill/>
              </a:ln>
            </p:spPr>
            <p:txBody>
              <a:bodyPr wrap="square" lIns="91425" tIns="45700" rIns="91425" bIns="45700" anchor="t" anchorCtr="0">
                <a:noAutofit/>
              </a:bodyPr>
              <a:lstStyle/>
              <a:p>
                <a:pPr>
                  <a:buSzPct val="25000"/>
                </a:pPr>
                <a:r>
                  <a:rPr lang="en" sz="1333" kern="0">
                    <a:solidFill>
                      <a:srgbClr val="FFFFFF"/>
                    </a:solidFill>
                    <a:ea typeface="Arial"/>
                    <a:cs typeface="Arial"/>
                    <a:sym typeface="Arial"/>
                  </a:rPr>
                  <a:t>www.googleslidesppt.com</a:t>
                </a:r>
              </a:p>
            </p:txBody>
          </p:sp>
          <p:sp>
            <p:nvSpPr>
              <p:cNvPr id="124" name="Shape 124"/>
              <p:cNvSpPr txBox="1"/>
              <p:nvPr/>
            </p:nvSpPr>
            <p:spPr>
              <a:xfrm>
                <a:off x="102157" y="1419622"/>
                <a:ext cx="1827644" cy="1384995"/>
              </a:xfrm>
              <a:prstGeom prst="rect">
                <a:avLst/>
              </a:prstGeom>
              <a:noFill/>
              <a:ln>
                <a:noFill/>
              </a:ln>
            </p:spPr>
            <p:txBody>
              <a:bodyPr wrap="square" lIns="91425" tIns="45700" rIns="91425" bIns="45700" anchor="t" anchorCtr="0">
                <a:noAutofit/>
              </a:bodyPr>
              <a:lstStyle/>
              <a:p>
                <a:pPr>
                  <a:buSzPct val="25000"/>
                </a:pPr>
                <a:r>
                  <a:rPr lang="en" sz="3733" b="1" kern="0">
                    <a:solidFill>
                      <a:srgbClr val="FFFFFF"/>
                    </a:solidFill>
                    <a:ea typeface="Arial"/>
                    <a:cs typeface="Arial"/>
                    <a:sym typeface="Arial"/>
                  </a:rPr>
                  <a:t>Google</a:t>
                </a:r>
              </a:p>
              <a:p>
                <a:pPr>
                  <a:buSzPct val="25000"/>
                </a:pPr>
                <a:r>
                  <a:rPr lang="en" sz="3733" b="1" kern="0">
                    <a:solidFill>
                      <a:srgbClr val="FFFFFF"/>
                    </a:solidFill>
                    <a:ea typeface="Arial"/>
                    <a:cs typeface="Arial"/>
                    <a:sym typeface="Arial"/>
                  </a:rPr>
                  <a:t>Slides</a:t>
                </a:r>
              </a:p>
              <a:p>
                <a:pPr>
                  <a:buSzPct val="25000"/>
                </a:pPr>
                <a:r>
                  <a:rPr lang="en" sz="3733" b="1" kern="0">
                    <a:solidFill>
                      <a:srgbClr val="FFFFFF"/>
                    </a:solidFill>
                    <a:ea typeface="Arial"/>
                    <a:cs typeface="Arial"/>
                    <a:sym typeface="Arial"/>
                  </a:rPr>
                  <a:t>PPT</a:t>
                </a:r>
              </a:p>
            </p:txBody>
          </p:sp>
        </p:grpSp>
      </p:grpSp>
      <p:sp>
        <p:nvSpPr>
          <p:cNvPr id="125" name="Shape 125"/>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582808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olor Code Layou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Tree>
    <p:extLst>
      <p:ext uri="{BB962C8B-B14F-4D97-AF65-F5344CB8AC3E}">
        <p14:creationId xmlns:p14="http://schemas.microsoft.com/office/powerpoint/2010/main" val="3473994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0_Basic Layout">
    <p:bg>
      <p:bgPr>
        <a:blipFill rotWithShape="1">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122969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5_Basic Layout">
    <p:bg>
      <p:bgPr>
        <a:blipFill rotWithShape="1">
          <a:blip r:embed="rId2">
            <a:alphaModFix/>
          </a:blip>
          <a:stretch>
            <a:fillRect/>
          </a:stretch>
        </a:blipFill>
        <a:effectLst/>
      </p:bgPr>
    </p:bg>
    <p:spTree>
      <p:nvGrpSpPr>
        <p:cNvPr id="1" name="Shape 52"/>
        <p:cNvGrpSpPr/>
        <p:nvPr/>
      </p:nvGrpSpPr>
      <p:grpSpPr>
        <a:xfrm>
          <a:off x="0" y="0"/>
          <a:ext cx="0" cy="0"/>
          <a:chOff x="0" y="0"/>
          <a:chExt cx="0" cy="0"/>
        </a:xfrm>
      </p:grpSpPr>
      <p:sp>
        <p:nvSpPr>
          <p:cNvPr id="53" name="Shape 53"/>
          <p:cNvSpPr>
            <a:spLocks noGrp="1"/>
          </p:cNvSpPr>
          <p:nvPr>
            <p:ph type="pic" idx="2"/>
          </p:nvPr>
        </p:nvSpPr>
        <p:spPr>
          <a:xfrm>
            <a:off x="0" y="0"/>
            <a:ext cx="4079776"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4" name="Shape 54"/>
          <p:cNvSpPr>
            <a:spLocks noGrp="1"/>
          </p:cNvSpPr>
          <p:nvPr>
            <p:ph type="pic" idx="3"/>
          </p:nvPr>
        </p:nvSpPr>
        <p:spPr>
          <a:xfrm>
            <a:off x="8112000" y="3930000"/>
            <a:ext cx="4080000" cy="292800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1747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9_Basic Layout">
    <p:bg>
      <p:bgPr>
        <a:blipFill rotWithShape="1">
          <a:blip r:embed="rId2">
            <a:alphaModFix/>
          </a:blip>
          <a:stretch>
            <a:fillRect/>
          </a:stretch>
        </a:blipFill>
        <a:effectLst/>
      </p:bgPr>
    </p:bg>
    <p:spTree>
      <p:nvGrpSpPr>
        <p:cNvPr id="1" name="Shape 55"/>
        <p:cNvGrpSpPr/>
        <p:nvPr/>
      </p:nvGrpSpPr>
      <p:grpSpPr>
        <a:xfrm>
          <a:off x="0" y="0"/>
          <a:ext cx="0" cy="0"/>
          <a:chOff x="0" y="0"/>
          <a:chExt cx="0" cy="0"/>
        </a:xfrm>
      </p:grpSpPr>
      <p:sp>
        <p:nvSpPr>
          <p:cNvPr id="56" name="Shape 56"/>
          <p:cNvSpPr/>
          <p:nvPr/>
        </p:nvSpPr>
        <p:spPr>
          <a:xfrm>
            <a:off x="3796148" y="1572993"/>
            <a:ext cx="4535419" cy="4535419"/>
          </a:xfrm>
          <a:prstGeom prst="donut">
            <a:avLst>
              <a:gd name="adj" fmla="val 1353"/>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000000"/>
              </a:solidFill>
              <a:ea typeface="Arial"/>
              <a:cs typeface="Arial"/>
              <a:sym typeface="Arial"/>
            </a:endParaRPr>
          </a:p>
        </p:txBody>
      </p:sp>
      <p:pic>
        <p:nvPicPr>
          <p:cNvPr id="57" name="Shape 57" descr="D:\Fullppt\PNG이미지\핸드폰2.png"/>
          <p:cNvPicPr preferRelativeResize="0"/>
          <p:nvPr/>
        </p:nvPicPr>
        <p:blipFill rotWithShape="1">
          <a:blip r:embed="rId3">
            <a:alphaModFix/>
          </a:blip>
          <a:srcRect/>
          <a:stretch/>
        </p:blipFill>
        <p:spPr>
          <a:xfrm>
            <a:off x="3646967" y="1438674"/>
            <a:ext cx="4497771" cy="5446711"/>
          </a:xfrm>
          <a:prstGeom prst="rect">
            <a:avLst/>
          </a:prstGeom>
          <a:noFill/>
          <a:ln>
            <a:noFill/>
          </a:ln>
        </p:spPr>
      </p:pic>
      <p:sp>
        <p:nvSpPr>
          <p:cNvPr id="58" name="Shape 58"/>
          <p:cNvSpPr>
            <a:spLocks noGrp="1"/>
          </p:cNvSpPr>
          <p:nvPr>
            <p:ph type="pic" idx="2"/>
          </p:nvPr>
        </p:nvSpPr>
        <p:spPr>
          <a:xfrm>
            <a:off x="4755105" y="1622871"/>
            <a:ext cx="2593953" cy="4006860"/>
          </a:xfrm>
          <a:prstGeom prst="rect">
            <a:avLst/>
          </a:prstGeom>
          <a:solidFill>
            <a:srgbClr val="F2F2F2"/>
          </a:solidFill>
          <a:ln>
            <a:noFill/>
          </a:ln>
        </p:spPr>
        <p:txBody>
          <a:bodyPr wrap="square" lIns="91425" tIns="91425" rIns="91425" bIns="91425" anchor="ctr" anchorCtr="0"/>
          <a:lstStyle>
            <a:lvl1pPr marL="0" marR="0" lvl="0" indent="0" algn="ctr" rtl="0">
              <a:spcBef>
                <a:spcPts val="320"/>
              </a:spcBef>
              <a:buClr>
                <a:schemeClr val="dk1"/>
              </a:buClr>
              <a:buSzPct val="116666"/>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60" name="Shape 60"/>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212969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6_Title Slide">
    <p:spTree>
      <p:nvGrpSpPr>
        <p:cNvPr id="1" name="Shape 61"/>
        <p:cNvGrpSpPr/>
        <p:nvPr/>
      </p:nvGrpSpPr>
      <p:grpSpPr>
        <a:xfrm>
          <a:off x="0" y="0"/>
          <a:ext cx="0" cy="0"/>
          <a:chOff x="0" y="0"/>
          <a:chExt cx="0" cy="0"/>
        </a:xfrm>
      </p:grpSpPr>
      <p:sp>
        <p:nvSpPr>
          <p:cNvPr id="62" name="Shape 62"/>
          <p:cNvSpPr>
            <a:spLocks noGrp="1"/>
          </p:cNvSpPr>
          <p:nvPr>
            <p:ph type="pic" idx="2"/>
          </p:nvPr>
        </p:nvSpPr>
        <p:spPr>
          <a:xfrm>
            <a:off x="728952"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3" name="Shape 63"/>
          <p:cNvSpPr>
            <a:spLocks noGrp="1"/>
          </p:cNvSpPr>
          <p:nvPr>
            <p:ph type="pic" idx="3"/>
          </p:nvPr>
        </p:nvSpPr>
        <p:spPr>
          <a:xfrm>
            <a:off x="728504"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4" name="Shape 64"/>
          <p:cNvSpPr/>
          <p:nvPr/>
        </p:nvSpPr>
        <p:spPr>
          <a:xfrm>
            <a:off x="728504" y="2956276"/>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5" name="Shape 65"/>
          <p:cNvSpPr/>
          <p:nvPr/>
        </p:nvSpPr>
        <p:spPr>
          <a:xfrm>
            <a:off x="728056" y="5447872"/>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6" name="Shape 66"/>
          <p:cNvSpPr>
            <a:spLocks noGrp="1"/>
          </p:cNvSpPr>
          <p:nvPr>
            <p:ph type="pic" idx="4"/>
          </p:nvPr>
        </p:nvSpPr>
        <p:spPr>
          <a:xfrm>
            <a:off x="3444409"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5"/>
          </p:nvPr>
        </p:nvSpPr>
        <p:spPr>
          <a:xfrm>
            <a:off x="3443961"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68" name="Shape 68"/>
          <p:cNvSpPr/>
          <p:nvPr/>
        </p:nvSpPr>
        <p:spPr>
          <a:xfrm>
            <a:off x="3443961" y="2956276"/>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69" name="Shape 69"/>
          <p:cNvSpPr/>
          <p:nvPr/>
        </p:nvSpPr>
        <p:spPr>
          <a:xfrm>
            <a:off x="3443513" y="5447872"/>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0" name="Shape 70"/>
          <p:cNvSpPr>
            <a:spLocks noGrp="1"/>
          </p:cNvSpPr>
          <p:nvPr>
            <p:ph type="pic" idx="6"/>
          </p:nvPr>
        </p:nvSpPr>
        <p:spPr>
          <a:xfrm>
            <a:off x="6159867"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1" name="Shape 71"/>
          <p:cNvSpPr>
            <a:spLocks noGrp="1"/>
          </p:cNvSpPr>
          <p:nvPr>
            <p:ph type="pic" idx="7"/>
          </p:nvPr>
        </p:nvSpPr>
        <p:spPr>
          <a:xfrm>
            <a:off x="6159419"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2" name="Shape 72"/>
          <p:cNvSpPr/>
          <p:nvPr/>
        </p:nvSpPr>
        <p:spPr>
          <a:xfrm>
            <a:off x="6159419" y="2956276"/>
            <a:ext cx="2592000" cy="70793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3" name="Shape 73"/>
          <p:cNvSpPr/>
          <p:nvPr/>
        </p:nvSpPr>
        <p:spPr>
          <a:xfrm>
            <a:off x="6158971" y="5447872"/>
            <a:ext cx="2592000" cy="70793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4" name="Shape 74"/>
          <p:cNvSpPr>
            <a:spLocks noGrp="1"/>
          </p:cNvSpPr>
          <p:nvPr>
            <p:ph type="pic" idx="8"/>
          </p:nvPr>
        </p:nvSpPr>
        <p:spPr>
          <a:xfrm>
            <a:off x="8875325" y="1562579"/>
            <a:ext cx="2592000" cy="1391477"/>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5" name="Shape 75"/>
          <p:cNvSpPr>
            <a:spLocks noGrp="1"/>
          </p:cNvSpPr>
          <p:nvPr>
            <p:ph type="pic" idx="9"/>
          </p:nvPr>
        </p:nvSpPr>
        <p:spPr>
          <a:xfrm>
            <a:off x="8874877" y="3816222"/>
            <a:ext cx="2592000" cy="1632181"/>
          </a:xfrm>
          <a:prstGeom prst="rect">
            <a:avLst/>
          </a:prstGeom>
          <a:solidFill>
            <a:srgbClr val="F2F2F2"/>
          </a:solidFill>
          <a:ln>
            <a:noFill/>
          </a:ln>
        </p:spPr>
        <p:txBody>
          <a:bodyPr wrap="square" lIns="91425" tIns="91425" rIns="91425" bIns="91425" anchor="ctr" anchorCtr="0"/>
          <a:lstStyle>
            <a:lvl1pPr marL="0" marR="0" lvl="0" indent="0" algn="ctr" rtl="0">
              <a:spcBef>
                <a:spcPts val="427"/>
              </a:spcBef>
              <a:buClr>
                <a:schemeClr val="dk1"/>
              </a:buClr>
              <a:buSzPct val="87500"/>
              <a:buFont typeface="Arial"/>
              <a:buNone/>
              <a:defRPr sz="2133" b="0" i="0" u="none" strike="noStrike" cap="none">
                <a:solidFill>
                  <a:schemeClr val="dk1"/>
                </a:solidFill>
                <a:latin typeface="Arial"/>
                <a:ea typeface="Arial"/>
                <a:cs typeface="Arial"/>
                <a:sym typeface="Arial"/>
              </a:defRPr>
            </a:lvl1pPr>
            <a:lvl2pPr marL="609585" marR="0" lvl="1" indent="0" algn="l" rtl="0">
              <a:spcBef>
                <a:spcPts val="747"/>
              </a:spcBef>
              <a:buClr>
                <a:schemeClr val="dk1"/>
              </a:buClr>
              <a:buSzPct val="500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buClr>
                <a:schemeClr val="dk1"/>
              </a:buClr>
              <a:buSzPct val="58333"/>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buClr>
                <a:schemeClr val="dk1"/>
              </a:buClr>
              <a:buSzPct val="70000"/>
              <a:buFont typeface="Arial"/>
              <a:buNone/>
              <a:defRPr sz="2667" b="0" i="0" u="none" strike="noStrike" cap="none">
                <a:solidFill>
                  <a:schemeClr val="dk1"/>
                </a:solidFill>
                <a:latin typeface="Arial"/>
                <a:ea typeface="Arial"/>
                <a:cs typeface="Arial"/>
                <a:sym typeface="Arial"/>
              </a:defRPr>
            </a:lvl9pPr>
          </a:lstStyle>
          <a:p>
            <a:endParaRPr/>
          </a:p>
        </p:txBody>
      </p:sp>
      <p:sp>
        <p:nvSpPr>
          <p:cNvPr id="76" name="Shape 76"/>
          <p:cNvSpPr/>
          <p:nvPr/>
        </p:nvSpPr>
        <p:spPr>
          <a:xfrm>
            <a:off x="8874877" y="2956276"/>
            <a:ext cx="2592000" cy="70793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7" name="Shape 77"/>
          <p:cNvSpPr/>
          <p:nvPr/>
        </p:nvSpPr>
        <p:spPr>
          <a:xfrm>
            <a:off x="8874429" y="5447872"/>
            <a:ext cx="2592000" cy="70793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ea typeface="Arial"/>
              <a:cs typeface="Arial"/>
              <a:sym typeface="Arial"/>
            </a:endParaRPr>
          </a:p>
        </p:txBody>
      </p:sp>
      <p:sp>
        <p:nvSpPr>
          <p:cNvPr id="78" name="Shape 78"/>
          <p:cNvSpPr txBox="1">
            <a:spLocks noGrp="1"/>
          </p:cNvSpPr>
          <p:nvPr>
            <p:ph type="title"/>
          </p:nvPr>
        </p:nvSpPr>
        <p:spPr>
          <a:xfrm>
            <a:off x="24033" y="205635"/>
            <a:ext cx="12168000" cy="748400"/>
          </a:xfrm>
          <a:prstGeom prst="rect">
            <a:avLst/>
          </a:prstGeom>
          <a:noFill/>
          <a:ln>
            <a:noFill/>
          </a:ln>
        </p:spPr>
        <p:txBody>
          <a:bodyPr wrap="square" lIns="91425" tIns="91425" rIns="91425" bIns="91425" anchor="ctr" anchorCtr="0"/>
          <a:lstStyle>
            <a:lvl1pPr lvl="0" algn="ctr" rtl="0">
              <a:spcBef>
                <a:spcPts val="0"/>
              </a:spcBef>
              <a:buNone/>
              <a:defRPr sz="4800"/>
            </a:lvl1pPr>
            <a:lvl2pPr lvl="1" algn="ctr" rtl="0">
              <a:spcBef>
                <a:spcPts val="0"/>
              </a:spcBef>
              <a:buNone/>
              <a:defRPr sz="4800"/>
            </a:lvl2pPr>
            <a:lvl3pPr lvl="2" algn="ctr" rtl="0">
              <a:spcBef>
                <a:spcPts val="0"/>
              </a:spcBef>
              <a:buNone/>
              <a:defRPr sz="4800"/>
            </a:lvl3pPr>
            <a:lvl4pPr lvl="3" algn="ctr" rtl="0">
              <a:spcBef>
                <a:spcPts val="0"/>
              </a:spcBef>
              <a:buNone/>
              <a:defRPr sz="4800"/>
            </a:lvl4pPr>
            <a:lvl5pPr lvl="4" algn="ctr" rtl="0">
              <a:spcBef>
                <a:spcPts val="0"/>
              </a:spcBef>
              <a:buNone/>
              <a:defRPr sz="4800"/>
            </a:lvl5pPr>
            <a:lvl6pPr lvl="5" algn="ctr" rtl="0">
              <a:spcBef>
                <a:spcPts val="0"/>
              </a:spcBef>
              <a:buNone/>
              <a:defRPr sz="4800"/>
            </a:lvl6pPr>
            <a:lvl7pPr lvl="6" algn="ctr" rtl="0">
              <a:spcBef>
                <a:spcPts val="0"/>
              </a:spcBef>
              <a:buNone/>
              <a:defRPr sz="4800"/>
            </a:lvl7pPr>
            <a:lvl8pPr lvl="7" algn="ctr" rtl="0">
              <a:spcBef>
                <a:spcPts val="0"/>
              </a:spcBef>
              <a:buNone/>
              <a:defRPr sz="4800"/>
            </a:lvl8pPr>
            <a:lvl9pPr lvl="8" algn="ctr" rtl="0">
              <a:spcBef>
                <a:spcPts val="0"/>
              </a:spcBef>
              <a:buNone/>
              <a:defRPr sz="4800"/>
            </a:lvl9pPr>
          </a:lstStyle>
          <a:p>
            <a:endParaRPr/>
          </a:p>
        </p:txBody>
      </p:sp>
      <p:sp>
        <p:nvSpPr>
          <p:cNvPr id="79" name="Shape 79"/>
          <p:cNvSpPr txBox="1">
            <a:spLocks noGrp="1"/>
          </p:cNvSpPr>
          <p:nvPr>
            <p:ph type="subTitle" idx="1"/>
          </p:nvPr>
        </p:nvSpPr>
        <p:spPr>
          <a:xfrm>
            <a:off x="0" y="954167"/>
            <a:ext cx="12192000" cy="416000"/>
          </a:xfrm>
          <a:prstGeom prst="rect">
            <a:avLst/>
          </a:prstGeom>
          <a:noFill/>
          <a:ln>
            <a:noFill/>
          </a:ln>
        </p:spPr>
        <p:txBody>
          <a:bodyPr wrap="square" lIns="91425" tIns="91425" rIns="91425" bIns="91425" anchor="ctr" anchorCtr="0"/>
          <a:lstStyle>
            <a:lvl1pPr lvl="0" algn="ctr" rtl="0">
              <a:spcBef>
                <a:spcPts val="0"/>
              </a:spcBef>
              <a:buNone/>
              <a:defRPr/>
            </a:lvl1pPr>
            <a:lvl2pPr lvl="1" algn="ctr" rtl="0">
              <a:spcBef>
                <a:spcPts val="0"/>
              </a:spcBef>
              <a:buNone/>
              <a:defRPr/>
            </a:lvl2pPr>
            <a:lvl3pPr lvl="2" algn="ctr" rtl="0">
              <a:spcBef>
                <a:spcPts val="0"/>
              </a:spcBef>
              <a:buNone/>
              <a:defRPr/>
            </a:lvl3pPr>
            <a:lvl4pPr lvl="3" algn="ctr" rtl="0">
              <a:spcBef>
                <a:spcPts val="0"/>
              </a:spcBef>
              <a:buNone/>
              <a:defRPr/>
            </a:lvl4pPr>
            <a:lvl5pPr lvl="4" algn="ctr" rtl="0">
              <a:spcBef>
                <a:spcPts val="0"/>
              </a:spcBef>
              <a:buNone/>
              <a:defRPr/>
            </a:lvl5pPr>
            <a:lvl6pPr lvl="5" algn="ctr" rtl="0">
              <a:spcBef>
                <a:spcPts val="0"/>
              </a:spcBef>
              <a:buNone/>
              <a:defRPr/>
            </a:lvl6pPr>
            <a:lvl7pPr lvl="6" algn="ctr" rtl="0">
              <a:spcBef>
                <a:spcPts val="0"/>
              </a:spcBef>
              <a:buNone/>
              <a:defRPr/>
            </a:lvl7pPr>
            <a:lvl8pPr lvl="7" algn="ctr" rtl="0">
              <a:spcBef>
                <a:spcPts val="0"/>
              </a:spcBef>
              <a:buNone/>
              <a:defRPr/>
            </a:lvl8pPr>
            <a:lvl9pPr lvl="8" algn="ctr" rtl="0">
              <a:spcBef>
                <a:spcPts val="0"/>
              </a:spcBef>
              <a:buNone/>
              <a:defRPr/>
            </a:lvl9pPr>
          </a:lstStyle>
          <a:p>
            <a:endParaRPr/>
          </a:p>
        </p:txBody>
      </p:sp>
    </p:spTree>
    <p:extLst>
      <p:ext uri="{BB962C8B-B14F-4D97-AF65-F5344CB8AC3E}">
        <p14:creationId xmlns:p14="http://schemas.microsoft.com/office/powerpoint/2010/main" val="84757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3.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5258220"/>
      </p:ext>
    </p:extLst>
  </p:cSld>
  <p:clrMap bg1="lt1" tx1="dk1" bg2="dk2" tx2="lt2" accent1="accent1" accent2="accent2" accent3="accent3" accent4="accent4" accent5="accent5" accent6="accent6" hlink="hlink" folHlink="folHlink"/>
  <p:sldLayoutIdLst>
    <p:sldLayoutId id="2147483719" r:id="rId1"/>
    <p:sldLayoutId id="2147483721" r:id="rId2"/>
    <p:sldLayoutId id="2147483722" r:id="rId3"/>
    <p:sldLayoutId id="2147483723" r:id="rId4"/>
    <p:sldLayoutId id="2147483724"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293182"/>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44" r:id="rId21"/>
    <p:sldLayoutId id="2147483846" r:id="rId22"/>
    <p:sldLayoutId id="2147483847" r:id="rId23"/>
    <p:sldLayoutId id="2147483848" r:id="rId24"/>
    <p:sldLayoutId id="214748384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7422925"/>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https://cp.cw1.tw/files/md5/28/c8/28c882748bcf262a97b6a2cee4ee5444-102152.jpg" TargetMode="External"/><Relationship Id="rId2" Type="http://schemas.openxmlformats.org/officeDocument/2006/relationships/image" Target="../media/image34.jpeg"/><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hyperlink" Target="https://12basic.tp.edu.t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adapt.k12ea.gov.tw/"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hyperlink" Target="https://www.learnmode.net/" TargetMode="External"/><Relationship Id="rId3" Type="http://schemas.openxmlformats.org/officeDocument/2006/relationships/hyperlink" Target="https://adl.edu.tw/" TargetMode="External"/><Relationship Id="rId7" Type="http://schemas.openxmlformats.org/officeDocument/2006/relationships/hyperlink" Target="https://www.pagamo.org/" TargetMode="External"/><Relationship Id="rId2" Type="http://schemas.openxmlformats.org/officeDocument/2006/relationships/hyperlink" Target="https://cloud.edu.tw/" TargetMode="External"/><Relationship Id="rId1" Type="http://schemas.openxmlformats.org/officeDocument/2006/relationships/slideLayout" Target="../slideLayouts/slideLayout21.xml"/><Relationship Id="rId6" Type="http://schemas.openxmlformats.org/officeDocument/2006/relationships/hyperlink" Target="https://www.junyiacademy.org/" TargetMode="External"/><Relationship Id="rId5" Type="http://schemas.openxmlformats.org/officeDocument/2006/relationships/hyperlink" Target="https://stv.moe.edu.tw/" TargetMode="External"/><Relationship Id="rId10" Type="http://schemas.openxmlformats.org/officeDocument/2006/relationships/hyperlink" Target="http://drlive.kh.edu.tw/" TargetMode="External"/><Relationship Id="rId4" Type="http://schemas.openxmlformats.org/officeDocument/2006/relationships/hyperlink" Target="https://www.coolenglish.edu.tw/" TargetMode="External"/><Relationship Id="rId9" Type="http://schemas.openxmlformats.org/officeDocument/2006/relationships/hyperlink" Target="https://cooc.tp.edu.tw/"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facebook.com/yjjhreading/" TargetMode="External"/><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8" Type="http://schemas.openxmlformats.org/officeDocument/2006/relationships/hyperlink" Target="https://www.learnmode.net/" TargetMode="External"/><Relationship Id="rId3" Type="http://schemas.openxmlformats.org/officeDocument/2006/relationships/hyperlink" Target="https://adl.edu.tw/" TargetMode="External"/><Relationship Id="rId7" Type="http://schemas.openxmlformats.org/officeDocument/2006/relationships/hyperlink" Target="https://www.pagamo.org/" TargetMode="External"/><Relationship Id="rId2" Type="http://schemas.openxmlformats.org/officeDocument/2006/relationships/hyperlink" Target="https://cloud.edu.tw/" TargetMode="External"/><Relationship Id="rId1" Type="http://schemas.openxmlformats.org/officeDocument/2006/relationships/slideLayout" Target="../slideLayouts/slideLayout21.xml"/><Relationship Id="rId6" Type="http://schemas.openxmlformats.org/officeDocument/2006/relationships/hyperlink" Target="https://www.junyiacademy.org/" TargetMode="External"/><Relationship Id="rId5" Type="http://schemas.openxmlformats.org/officeDocument/2006/relationships/hyperlink" Target="https://stv.moe.edu.tw/" TargetMode="External"/><Relationship Id="rId10" Type="http://schemas.openxmlformats.org/officeDocument/2006/relationships/hyperlink" Target="http://drlive.kh.edu.tw/" TargetMode="External"/><Relationship Id="rId4" Type="http://schemas.openxmlformats.org/officeDocument/2006/relationships/hyperlink" Target="https://www.coolenglish.edu.tw/" TargetMode="External"/><Relationship Id="rId9" Type="http://schemas.openxmlformats.org/officeDocument/2006/relationships/hyperlink" Target="https://cooc.tp.edu.tw/"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https://cp.cw1.tw/files/md5/28/c8/28c882748bcf262a97b6a2cee4ee5444-102152.jpg" TargetMode="External"/><Relationship Id="rId2" Type="http://schemas.openxmlformats.org/officeDocument/2006/relationships/image" Target="../media/image34.jpeg"/><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4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image" Target="../media/image69.JPG"/><Relationship Id="rId10" Type="http://schemas.openxmlformats.org/officeDocument/2006/relationships/image" Target="../media/image74.jpeg"/><Relationship Id="rId4" Type="http://schemas.openxmlformats.org/officeDocument/2006/relationships/image" Target="../media/image68.jpg"/><Relationship Id="rId9"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40.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0.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40.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0.xml"/><Relationship Id="rId5" Type="http://schemas.openxmlformats.org/officeDocument/2006/relationships/image" Target="../media/image97.jpeg"/><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0.xml"/><Relationship Id="rId5" Type="http://schemas.openxmlformats.org/officeDocument/2006/relationships/image" Target="../media/image101.jpe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0.xml"/><Relationship Id="rId5" Type="http://schemas.openxmlformats.org/officeDocument/2006/relationships/image" Target="../media/image107.pn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0.xml"/><Relationship Id="rId5" Type="http://schemas.openxmlformats.org/officeDocument/2006/relationships/image" Target="../media/image125.jpeg"/><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0.xml"/><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36" name="Shape 136"/>
          <p:cNvGrpSpPr/>
          <p:nvPr/>
        </p:nvGrpSpPr>
        <p:grpSpPr>
          <a:xfrm>
            <a:off x="4867359" y="3651503"/>
            <a:ext cx="172524" cy="1920213"/>
            <a:chOff x="3424672" y="2643758"/>
            <a:chExt cx="283232" cy="1584176"/>
          </a:xfrm>
        </p:grpSpPr>
        <p:sp>
          <p:nvSpPr>
            <p:cNvPr id="137" name="Shape 137"/>
            <p:cNvSpPr/>
            <p:nvPr/>
          </p:nvSpPr>
          <p:spPr>
            <a:xfrm>
              <a:off x="3635896" y="2643758"/>
              <a:ext cx="72008" cy="1584176"/>
            </a:xfrm>
            <a:prstGeom prst="rect">
              <a:avLst/>
            </a:prstGeom>
            <a:solidFill>
              <a:srgbClr val="A4B4EA"/>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38" name="Shape 138"/>
            <p:cNvSpPr/>
            <p:nvPr/>
          </p:nvSpPr>
          <p:spPr>
            <a:xfrm>
              <a:off x="3562948" y="2643758"/>
              <a:ext cx="72008" cy="1584176"/>
            </a:xfrm>
            <a:prstGeom prst="rect">
              <a:avLst/>
            </a:prstGeom>
            <a:solidFill>
              <a:srgbClr val="98DFBB"/>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39" name="Shape 139"/>
            <p:cNvSpPr/>
            <p:nvPr/>
          </p:nvSpPr>
          <p:spPr>
            <a:xfrm>
              <a:off x="3497620" y="2643758"/>
              <a:ext cx="72008" cy="1584176"/>
            </a:xfrm>
            <a:prstGeom prst="rect">
              <a:avLst/>
            </a:prstGeom>
            <a:solidFill>
              <a:srgbClr val="F8B2A3"/>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40" name="Shape 140"/>
            <p:cNvSpPr/>
            <p:nvPr/>
          </p:nvSpPr>
          <p:spPr>
            <a:xfrm>
              <a:off x="3424672" y="2643758"/>
              <a:ext cx="72008" cy="1584176"/>
            </a:xfrm>
            <a:prstGeom prst="rect">
              <a:avLst/>
            </a:prstGeom>
            <a:solidFill>
              <a:srgbClr val="9AD3E9"/>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grpSp>
      <p:sp>
        <p:nvSpPr>
          <p:cNvPr id="141" name="Shape 141"/>
          <p:cNvSpPr txBox="1">
            <a:spLocks noGrp="1"/>
          </p:cNvSpPr>
          <p:nvPr>
            <p:ph type="title"/>
          </p:nvPr>
        </p:nvSpPr>
        <p:spPr>
          <a:xfrm>
            <a:off x="5252600" y="3409272"/>
            <a:ext cx="6484000" cy="1461600"/>
          </a:xfrm>
          <a:prstGeom prst="rect">
            <a:avLst/>
          </a:prstGeom>
        </p:spPr>
        <p:txBody>
          <a:bodyPr vert="horz" wrap="square" lIns="121900" tIns="121900" rIns="121900" bIns="121900" rtlCol="0" anchor="ctr" anchorCtr="0">
            <a:noAutofit/>
          </a:bodyPr>
          <a:lstStyle/>
          <a:p>
            <a:pPr>
              <a:lnSpc>
                <a:spcPct val="80000"/>
              </a:lnSpc>
              <a:buClr>
                <a:srgbClr val="595959"/>
              </a:buClr>
              <a:buSzPct val="25000"/>
            </a:pPr>
            <a:r>
              <a:rPr lang="zh-TW" altLang="en-US" sz="4267" b="1" dirty="0">
                <a:solidFill>
                  <a:srgbClr val="595959"/>
                </a:solidFill>
                <a:latin typeface="jf金萱 七分糖" panose="020B0800000000000000" pitchFamily="34" charset="-120"/>
                <a:ea typeface="jf金萱 七分糖" panose="020B0800000000000000" pitchFamily="34" charset="-120"/>
              </a:rPr>
              <a:t>臺北市立永吉國中</a:t>
            </a:r>
            <a:endParaRPr lang="en" sz="4267" b="1" dirty="0">
              <a:solidFill>
                <a:srgbClr val="595959"/>
              </a:solidFill>
              <a:latin typeface="jf金萱 七分糖" panose="020B0800000000000000" pitchFamily="34" charset="-120"/>
              <a:ea typeface="jf金萱 七分糖" panose="020B0800000000000000" pitchFamily="34" charset="-120"/>
            </a:endParaRPr>
          </a:p>
        </p:txBody>
      </p:sp>
      <p:sp>
        <p:nvSpPr>
          <p:cNvPr id="142" name="Shape 142"/>
          <p:cNvSpPr txBox="1">
            <a:spLocks noGrp="1"/>
          </p:cNvSpPr>
          <p:nvPr>
            <p:ph type="subTitle" idx="1"/>
          </p:nvPr>
        </p:nvSpPr>
        <p:spPr>
          <a:xfrm>
            <a:off x="5269600" y="4319337"/>
            <a:ext cx="6475600" cy="1401603"/>
          </a:xfrm>
          <a:prstGeom prst="rect">
            <a:avLst/>
          </a:prstGeom>
        </p:spPr>
        <p:txBody>
          <a:bodyPr vert="horz" wrap="square" lIns="121900" tIns="121900" rIns="121900" bIns="121900" rtlCol="0" anchor="ctr" anchorCtr="0">
            <a:noAutofit/>
          </a:bodyPr>
          <a:lstStyle/>
          <a:p>
            <a:pPr>
              <a:buClr>
                <a:srgbClr val="595959"/>
              </a:buClr>
              <a:buSzPct val="25000"/>
            </a:pPr>
            <a:r>
              <a:rPr lang="en-US" altLang="zh-TW" dirty="0" smtClean="0">
                <a:solidFill>
                  <a:srgbClr val="595959"/>
                </a:solidFill>
                <a:latin typeface="jf金萱 三分糖" panose="020B0400000000000000" pitchFamily="34" charset="-120"/>
                <a:ea typeface="jf金萱 三分糖" panose="020B0400000000000000" pitchFamily="34" charset="-120"/>
              </a:rPr>
              <a:t>110</a:t>
            </a:r>
            <a:r>
              <a:rPr lang="zh-TW" altLang="en-US" dirty="0" smtClean="0">
                <a:solidFill>
                  <a:srgbClr val="595959"/>
                </a:solidFill>
                <a:latin typeface="jf金萱 三分糖" panose="020B0400000000000000" pitchFamily="34" charset="-120"/>
                <a:ea typeface="jf金萱 三分糖" panose="020B0400000000000000" pitchFamily="34" charset="-120"/>
              </a:rPr>
              <a:t> 學年</a:t>
            </a:r>
            <a:r>
              <a:rPr lang="zh-TW" altLang="en-US" dirty="0">
                <a:solidFill>
                  <a:srgbClr val="595959"/>
                </a:solidFill>
                <a:latin typeface="jf金萱 三分糖" panose="020B0400000000000000" pitchFamily="34" charset="-120"/>
                <a:ea typeface="jf金萱 三分糖" panose="020B0400000000000000" pitchFamily="34" charset="-120"/>
              </a:rPr>
              <a:t>度</a:t>
            </a:r>
            <a:r>
              <a:rPr lang="zh-TW" altLang="en-US" dirty="0" smtClean="0">
                <a:solidFill>
                  <a:srgbClr val="595959"/>
                </a:solidFill>
                <a:latin typeface="jf金萱 三分糖" panose="020B0400000000000000" pitchFamily="34" charset="-120"/>
                <a:ea typeface="jf金萱 三分糖" panose="020B0400000000000000" pitchFamily="34" charset="-120"/>
              </a:rPr>
              <a:t>第 </a:t>
            </a:r>
            <a:r>
              <a:rPr lang="en-US" altLang="zh-TW" dirty="0" smtClean="0">
                <a:solidFill>
                  <a:srgbClr val="595959"/>
                </a:solidFill>
                <a:latin typeface="jf金萱 三分糖" panose="020B0400000000000000" pitchFamily="34" charset="-120"/>
                <a:ea typeface="jf金萱 三分糖" panose="020B0400000000000000" pitchFamily="34" charset="-120"/>
              </a:rPr>
              <a:t>2</a:t>
            </a:r>
            <a:r>
              <a:rPr lang="zh-TW" altLang="en-US" dirty="0" smtClean="0">
                <a:solidFill>
                  <a:srgbClr val="595959"/>
                </a:solidFill>
                <a:latin typeface="jf金萱 三分糖" panose="020B0400000000000000" pitchFamily="34" charset="-120"/>
                <a:ea typeface="jf金萱 三分糖" panose="020B0400000000000000" pitchFamily="34" charset="-120"/>
              </a:rPr>
              <a:t> 學期學校</a:t>
            </a:r>
            <a:r>
              <a:rPr lang="zh-TW" altLang="en-US" dirty="0">
                <a:solidFill>
                  <a:srgbClr val="595959"/>
                </a:solidFill>
                <a:latin typeface="jf金萱 三分糖" panose="020B0400000000000000" pitchFamily="34" charset="-120"/>
                <a:ea typeface="jf金萱 三分糖" panose="020B0400000000000000" pitchFamily="34" charset="-120"/>
              </a:rPr>
              <a:t>日</a:t>
            </a:r>
          </a:p>
          <a:p>
            <a:pPr>
              <a:buClr>
                <a:srgbClr val="595959"/>
              </a:buClr>
              <a:buSzPct val="25000"/>
            </a:pPr>
            <a:r>
              <a:rPr lang="zh-TW" altLang="en-US" dirty="0">
                <a:solidFill>
                  <a:srgbClr val="595959"/>
                </a:solidFill>
                <a:latin typeface="jf金萱 三分糖" panose="020B0400000000000000" pitchFamily="34" charset="-120"/>
                <a:ea typeface="jf金萱 三分糖" panose="020B0400000000000000" pitchFamily="34" charset="-120"/>
              </a:rPr>
              <a:t>行政處室業務</a:t>
            </a:r>
            <a:r>
              <a:rPr lang="zh-TW" altLang="en-US" dirty="0" smtClean="0">
                <a:solidFill>
                  <a:srgbClr val="595959"/>
                </a:solidFill>
                <a:latin typeface="jf金萱 三分糖" panose="020B0400000000000000" pitchFamily="34" charset="-120"/>
                <a:ea typeface="jf金萱 三分糖" panose="020B0400000000000000" pitchFamily="34" charset="-120"/>
              </a:rPr>
              <a:t>報告 </a:t>
            </a:r>
            <a:endParaRPr lang="en" dirty="0">
              <a:solidFill>
                <a:srgbClr val="595959"/>
              </a:solidFill>
              <a:latin typeface="jf金萱 三分糖" panose="020B0400000000000000" pitchFamily="34" charset="-120"/>
              <a:ea typeface="jf金萱 三分糖" panose="020B0400000000000000" pitchFamily="34" charset="-120"/>
            </a:endParaRPr>
          </a:p>
        </p:txBody>
      </p:sp>
      <p:pic>
        <p:nvPicPr>
          <p:cNvPr id="2" name="圖片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3485" y="1"/>
            <a:ext cx="2428516" cy="1821387"/>
          </a:xfrm>
          <a:prstGeom prst="rect">
            <a:avLst/>
          </a:prstGeom>
        </p:spPr>
      </p:pic>
    </p:spTree>
    <p:extLst>
      <p:ext uri="{BB962C8B-B14F-4D97-AF65-F5344CB8AC3E}">
        <p14:creationId xmlns:p14="http://schemas.microsoft.com/office/powerpoint/2010/main" val="3578450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8"/>
          <p:cNvSpPr>
            <a:spLocks noChangeArrowheads="1"/>
          </p:cNvSpPr>
          <p:nvPr/>
        </p:nvSpPr>
        <p:spPr bwMode="auto">
          <a:xfrm>
            <a:off x="-426343" y="-755820"/>
            <a:ext cx="144462" cy="525401"/>
          </a:xfrm>
          <a:prstGeom prst="rect">
            <a:avLst/>
          </a:prstGeom>
          <a:solidFill>
            <a:srgbClr val="FF3300"/>
          </a:solidFill>
          <a:ln>
            <a:noFill/>
          </a:ln>
          <a:effectLst>
            <a:prstShdw prst="shdw17" dist="3592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ctr" eaLnBrk="1" hangingPunct="1">
              <a:spcBef>
                <a:spcPct val="20000"/>
              </a:spcBef>
              <a:buFontTx/>
              <a:buNone/>
            </a:pPr>
            <a:endParaRPr lang="zh-TW" altLang="en-US" sz="2800" b="0">
              <a:solidFill>
                <a:schemeClr val="bg1"/>
              </a:solidFill>
              <a:latin typeface="jf金萱 七分糖" panose="020B0800000000000000" pitchFamily="34" charset="-120"/>
              <a:ea typeface="jf金萱 七分糖" panose="020B0800000000000000" pitchFamily="34" charset="-120"/>
            </a:endParaRPr>
          </a:p>
        </p:txBody>
      </p:sp>
      <p:sp>
        <p:nvSpPr>
          <p:cNvPr id="6" name="標題 2"/>
          <p:cNvSpPr txBox="1">
            <a:spLocks/>
          </p:cNvSpPr>
          <p:nvPr/>
        </p:nvSpPr>
        <p:spPr bwMode="auto">
          <a:xfrm>
            <a:off x="2555276" y="70915"/>
            <a:ext cx="8213337" cy="53022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4000" b="1" dirty="0">
                <a:effectLst>
                  <a:outerShdw blurRad="38100" dist="38100" dir="2700000" algn="tl">
                    <a:srgbClr val="FFFFFF"/>
                  </a:outerShdw>
                </a:effectLst>
                <a:latin typeface="jf金萱 七分糖" panose="020B0800000000000000" pitchFamily="34" charset="-120"/>
                <a:ea typeface="jf金萱 七分糖" panose="020B0800000000000000" pitchFamily="34" charset="-120"/>
              </a:rPr>
              <a:t>國中教育</a:t>
            </a:r>
            <a:r>
              <a:rPr lang="zh-TW" altLang="en-US" sz="4000" b="1" u="sng" dirty="0">
                <a:solidFill>
                  <a:srgbClr val="FF0000"/>
                </a:solidFill>
                <a:effectLst>
                  <a:outerShdw blurRad="38100" dist="38100" dir="2700000" algn="tl">
                    <a:srgbClr val="000000"/>
                  </a:outerShdw>
                </a:effectLst>
                <a:latin typeface="jf金萱 七分糖" panose="020B0800000000000000" pitchFamily="34" charset="-120"/>
                <a:ea typeface="jf金萱 七分糖" panose="020B0800000000000000" pitchFamily="34" charset="-120"/>
              </a:rPr>
              <a:t>會考辦理</a:t>
            </a:r>
            <a:r>
              <a:rPr lang="zh-TW" altLang="en-US" sz="4000" b="1" u="sng" dirty="0" smtClean="0">
                <a:solidFill>
                  <a:srgbClr val="FF0000"/>
                </a:solidFill>
                <a:effectLst>
                  <a:outerShdw blurRad="38100" dist="38100" dir="2700000" algn="tl">
                    <a:srgbClr val="000000"/>
                  </a:outerShdw>
                </a:effectLst>
                <a:latin typeface="jf金萱 七分糖" panose="020B0800000000000000" pitchFamily="34" charset="-120"/>
                <a:ea typeface="jf金萱 七分糖" panose="020B0800000000000000" pitchFamily="34" charset="-120"/>
              </a:rPr>
              <a:t>內容</a:t>
            </a:r>
            <a:r>
              <a:rPr lang="en-US" altLang="zh-TW" sz="4000" b="1" u="sng" dirty="0" smtClean="0">
                <a:solidFill>
                  <a:srgbClr val="FF0000"/>
                </a:solidFill>
                <a:effectLst>
                  <a:outerShdw blurRad="38100" dist="38100" dir="2700000" algn="tl">
                    <a:srgbClr val="000000"/>
                  </a:outerShdw>
                </a:effectLst>
                <a:latin typeface="jf金萱 七分糖" panose="020B0800000000000000" pitchFamily="34" charset="-120"/>
                <a:ea typeface="jf金萱 七分糖" panose="020B0800000000000000" pitchFamily="34" charset="-120"/>
              </a:rPr>
              <a:t>(</a:t>
            </a:r>
            <a:r>
              <a:rPr lang="zh-TW" altLang="en-US" sz="4000" b="1" u="sng" dirty="0" smtClean="0">
                <a:solidFill>
                  <a:srgbClr val="FF0000"/>
                </a:solidFill>
                <a:effectLst>
                  <a:outerShdw blurRad="38100" dist="38100" dir="2700000" algn="tl">
                    <a:srgbClr val="000000"/>
                  </a:outerShdw>
                </a:effectLst>
                <a:latin typeface="jf金萱 七分糖" panose="020B0800000000000000" pitchFamily="34" charset="-120"/>
                <a:ea typeface="jf金萱 七分糖" panose="020B0800000000000000" pitchFamily="34" charset="-120"/>
              </a:rPr>
              <a:t>題目數降低</a:t>
            </a:r>
            <a:r>
              <a:rPr lang="en-US" altLang="zh-TW" sz="4000" b="1" u="sng" dirty="0" smtClean="0">
                <a:solidFill>
                  <a:srgbClr val="FF0000"/>
                </a:solidFill>
                <a:effectLst>
                  <a:outerShdw blurRad="38100" dist="38100" dir="2700000" algn="tl">
                    <a:srgbClr val="000000"/>
                  </a:outerShdw>
                </a:effectLst>
                <a:latin typeface="jf金萱 七分糖" panose="020B0800000000000000" pitchFamily="34" charset="-120"/>
                <a:ea typeface="jf金萱 七分糖" panose="020B0800000000000000" pitchFamily="34" charset="-120"/>
              </a:rPr>
              <a:t>)</a:t>
            </a:r>
            <a:endParaRPr lang="zh-TW" altLang="en-US" sz="4000" dirty="0">
              <a:effectLst>
                <a:outerShdw blurRad="38100" dist="38100" dir="2700000" algn="tl">
                  <a:srgbClr val="FFFFFF"/>
                </a:outerShdw>
              </a:effectLst>
              <a:latin typeface="jf金萱 七分糖" panose="020B0800000000000000" pitchFamily="34" charset="-120"/>
              <a:ea typeface="jf金萱 七分糖" panose="020B0800000000000000" pitchFamily="34" charset="-120"/>
            </a:endParaRPr>
          </a:p>
        </p:txBody>
      </p:sp>
      <p:pic>
        <p:nvPicPr>
          <p:cNvPr id="4" name="圖片 3"/>
          <p:cNvPicPr>
            <a:picLocks noChangeAspect="1"/>
          </p:cNvPicPr>
          <p:nvPr/>
        </p:nvPicPr>
        <p:blipFill>
          <a:blip r:embed="rId3"/>
          <a:stretch>
            <a:fillRect/>
          </a:stretch>
        </p:blipFill>
        <p:spPr>
          <a:xfrm>
            <a:off x="1970303" y="841167"/>
            <a:ext cx="9908019" cy="5621777"/>
          </a:xfrm>
          <a:prstGeom prst="rect">
            <a:avLst/>
          </a:prstGeom>
        </p:spPr>
      </p:pic>
    </p:spTree>
    <p:extLst>
      <p:ext uri="{BB962C8B-B14F-4D97-AF65-F5344CB8AC3E}">
        <p14:creationId xmlns:p14="http://schemas.microsoft.com/office/powerpoint/2010/main" val="16563401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2305176126"/>
              </p:ext>
            </p:extLst>
          </p:nvPr>
        </p:nvGraphicFramePr>
        <p:xfrm>
          <a:off x="2032986" y="593624"/>
          <a:ext cx="8713787" cy="6264376"/>
        </p:xfrm>
        <a:graphic>
          <a:graphicData uri="http://schemas.openxmlformats.org/drawingml/2006/table">
            <a:tbl>
              <a:tblPr/>
              <a:tblGrid>
                <a:gridCol w="871379"/>
                <a:gridCol w="1468436"/>
                <a:gridCol w="3186986"/>
                <a:gridCol w="1170573"/>
                <a:gridCol w="2016413"/>
              </a:tblGrid>
              <a:tr h="608554">
                <a:tc gridSpan="2">
                  <a:txBody>
                    <a:bodyPr/>
                    <a:lstStyle/>
                    <a:p>
                      <a:pPr algn="r"/>
                      <a:r>
                        <a:rPr lang="zh-TW" altLang="en-US" sz="1200" b="0" dirty="0">
                          <a:effectLst/>
                          <a:latin typeface="jf金萱 七分糖" panose="020B0800000000000000" pitchFamily="34" charset="-120"/>
                          <a:ea typeface="jf金萱 七分糖" panose="020B0800000000000000" pitchFamily="34" charset="-120"/>
                        </a:rPr>
                        <a:t>日期</a:t>
                      </a:r>
                    </a:p>
                    <a:p>
                      <a:pPr algn="ctr"/>
                      <a:r>
                        <a:rPr lang="zh-TW" altLang="en-US" sz="1200" b="0" dirty="0">
                          <a:effectLst/>
                          <a:latin typeface="jf金萱 七分糖" panose="020B0800000000000000" pitchFamily="34" charset="-120"/>
                          <a:ea typeface="jf金萱 七分糖" panose="020B0800000000000000" pitchFamily="34" charset="-120"/>
                        </a:rPr>
                        <a:t>科目</a:t>
                      </a:r>
                    </a:p>
                    <a:p>
                      <a:pPr algn="l"/>
                      <a:r>
                        <a:rPr lang="zh-TW" altLang="en-US" sz="1200" b="0" dirty="0">
                          <a:effectLst/>
                          <a:latin typeface="jf金萱 七分糖" panose="020B0800000000000000" pitchFamily="34" charset="-120"/>
                          <a:ea typeface="jf金萱 七分糖" panose="020B0800000000000000" pitchFamily="34" charset="-120"/>
                        </a:rPr>
                        <a:t>考試時間</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endParaRPr lang="zh-TW" altLang="en-US"/>
                    </a:p>
                  </a:txBody>
                  <a:tcPr/>
                </a:tc>
                <a:tc>
                  <a:txBody>
                    <a:bodyPr/>
                    <a:lstStyle/>
                    <a:p>
                      <a:pPr algn="ctr"/>
                      <a:r>
                        <a:rPr lang="en-US" altLang="zh-TW" sz="2000" b="0" dirty="0" smtClean="0">
                          <a:effectLst/>
                          <a:latin typeface="jf金萱 七分糖" panose="020B0800000000000000" pitchFamily="34" charset="-120"/>
                          <a:ea typeface="jf金萱 七分糖" panose="020B0800000000000000" pitchFamily="34" charset="-120"/>
                        </a:rPr>
                        <a:t>5</a:t>
                      </a:r>
                      <a:r>
                        <a:rPr lang="zh-TW" altLang="en-US" sz="2000" b="0" dirty="0" smtClean="0">
                          <a:effectLst/>
                          <a:latin typeface="jf金萱 七分糖" panose="020B0800000000000000" pitchFamily="34" charset="-120"/>
                          <a:ea typeface="jf金萱 七分糖" panose="020B0800000000000000" pitchFamily="34" charset="-120"/>
                        </a:rPr>
                        <a:t>月</a:t>
                      </a:r>
                      <a:r>
                        <a:rPr lang="en-US" altLang="zh-TW" sz="2000" b="0" dirty="0" smtClean="0">
                          <a:effectLst/>
                          <a:latin typeface="jf金萱 七分糖" panose="020B0800000000000000" pitchFamily="34" charset="-120"/>
                          <a:ea typeface="jf金萱 七分糖" panose="020B0800000000000000" pitchFamily="34" charset="-120"/>
                        </a:rPr>
                        <a:t>20</a:t>
                      </a:r>
                      <a:r>
                        <a:rPr lang="zh-TW" altLang="en-US" sz="2000" b="0" dirty="0" smtClean="0">
                          <a:effectLst/>
                          <a:latin typeface="jf金萱 七分糖" panose="020B0800000000000000" pitchFamily="34" charset="-120"/>
                          <a:ea typeface="jf金萱 七分糖" panose="020B0800000000000000" pitchFamily="34" charset="-120"/>
                        </a:rPr>
                        <a:t>日</a:t>
                      </a:r>
                      <a:r>
                        <a:rPr lang="zh-TW" altLang="en-US" sz="2000" b="0" dirty="0">
                          <a:effectLst/>
                          <a:latin typeface="jf金萱 七分糖" panose="020B0800000000000000" pitchFamily="34" charset="-120"/>
                          <a:ea typeface="jf金萱 七分糖" panose="020B0800000000000000" pitchFamily="34" charset="-120"/>
                        </a:rPr>
                        <a:t>（星期六）</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0" dirty="0" smtClean="0">
                          <a:effectLst/>
                          <a:latin typeface="jf金萱 七分糖" panose="020B0800000000000000" pitchFamily="34" charset="-120"/>
                          <a:ea typeface="jf金萱 七分糖" panose="020B0800000000000000" pitchFamily="34" charset="-120"/>
                        </a:rPr>
                        <a:t>5</a:t>
                      </a:r>
                      <a:r>
                        <a:rPr lang="zh-TW" altLang="en-US" sz="2000" b="0" dirty="0" smtClean="0">
                          <a:effectLst/>
                          <a:latin typeface="jf金萱 七分糖" panose="020B0800000000000000" pitchFamily="34" charset="-120"/>
                          <a:ea typeface="jf金萱 七分糖" panose="020B0800000000000000" pitchFamily="34" charset="-120"/>
                        </a:rPr>
                        <a:t>月</a:t>
                      </a:r>
                      <a:r>
                        <a:rPr lang="en-US" altLang="zh-TW" sz="2000" b="0" dirty="0" smtClean="0">
                          <a:effectLst/>
                          <a:latin typeface="jf金萱 七分糖" panose="020B0800000000000000" pitchFamily="34" charset="-120"/>
                          <a:ea typeface="jf金萱 七分糖" panose="020B0800000000000000" pitchFamily="34" charset="-120"/>
                        </a:rPr>
                        <a:t>21</a:t>
                      </a:r>
                      <a:r>
                        <a:rPr lang="zh-TW" altLang="en-US" sz="2000" b="0" dirty="0" smtClean="0">
                          <a:effectLst/>
                          <a:latin typeface="jf金萱 七分糖" panose="020B0800000000000000" pitchFamily="34" charset="-120"/>
                          <a:ea typeface="jf金萱 七分糖" panose="020B0800000000000000" pitchFamily="34" charset="-120"/>
                        </a:rPr>
                        <a:t>日</a:t>
                      </a:r>
                      <a:r>
                        <a:rPr lang="zh-TW" altLang="en-US" sz="2000" b="0" dirty="0">
                          <a:effectLst/>
                          <a:latin typeface="jf金萱 七分糖" panose="020B0800000000000000" pitchFamily="34" charset="-120"/>
                          <a:ea typeface="jf金萱 七分糖" panose="020B0800000000000000" pitchFamily="34" charset="-120"/>
                        </a:rPr>
                        <a:t>（星期日）</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endParaRPr lang="zh-TW" altLang="en-US"/>
                    </a:p>
                  </a:txBody>
                  <a:tcPr/>
                </a:tc>
              </a:tr>
              <a:tr h="364718">
                <a:tc rowSpan="8">
                  <a:txBody>
                    <a:bodyPr/>
                    <a:lstStyle/>
                    <a:p>
                      <a:pPr algn="ctr"/>
                      <a:r>
                        <a:rPr lang="zh-TW" altLang="en-US" sz="1600" b="0" dirty="0">
                          <a:effectLst/>
                          <a:latin typeface="jf金萱 七分糖" panose="020B0800000000000000" pitchFamily="34" charset="-120"/>
                          <a:ea typeface="jf金萱 七分糖" panose="020B0800000000000000" pitchFamily="34" charset="-120"/>
                        </a:rPr>
                        <a:t>上 午</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r>
                        <a:rPr lang="en-US" altLang="zh-TW" sz="1800" b="0" dirty="0">
                          <a:effectLst/>
                          <a:latin typeface="jf金萱 七分糖" panose="020B0800000000000000" pitchFamily="34" charset="-120"/>
                          <a:ea typeface="jf金萱 七分糖" panose="020B0800000000000000" pitchFamily="34" charset="-120"/>
                        </a:rPr>
                        <a:t>8:20-8:30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hMerge="1">
                  <a:txBody>
                    <a:bodyPr/>
                    <a:lstStyle/>
                    <a:p>
                      <a:endParaRPr lang="zh-TW" altLang="en-US"/>
                    </a:p>
                  </a:txBody>
                  <a:tcPr/>
                </a:tc>
              </a:tr>
              <a:tr h="425677">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8:30-9:40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社會</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自然</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hMerge="1">
                  <a:txBody>
                    <a:bodyPr/>
                    <a:lstStyle/>
                    <a:p>
                      <a:endParaRPr lang="zh-TW" altLang="en-US"/>
                    </a:p>
                  </a:txBody>
                  <a:tcPr/>
                </a:tc>
              </a:tr>
              <a:tr h="364718">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9:40-10:20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休息</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a:txBody>
                    <a:bodyPr/>
                    <a:lstStyle/>
                    <a:p>
                      <a:pPr algn="ctr"/>
                      <a:r>
                        <a:rPr lang="zh-TW" altLang="en-US" sz="2000" b="0" dirty="0">
                          <a:effectLst/>
                          <a:latin typeface="jf金萱 七分糖" panose="020B0800000000000000" pitchFamily="34" charset="-120"/>
                          <a:ea typeface="jf金萱 七分糖" panose="020B0800000000000000" pitchFamily="34" charset="-120"/>
                        </a:rPr>
                        <a:t>休息</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hMerge="1">
                  <a:txBody>
                    <a:bodyPr/>
                    <a:lstStyle/>
                    <a:p>
                      <a:endParaRPr lang="zh-TW" altLang="en-US"/>
                    </a:p>
                  </a:txBody>
                  <a:tcPr/>
                </a:tc>
              </a:tr>
              <a:tr h="364718">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10:20-10:30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hMerge="1">
                  <a:txBody>
                    <a:bodyPr/>
                    <a:lstStyle/>
                    <a:p>
                      <a:endParaRPr lang="zh-TW" altLang="en-US"/>
                    </a:p>
                  </a:txBody>
                  <a:tcPr/>
                </a:tc>
              </a:tr>
              <a:tr h="547595">
                <a:tc vMerge="1">
                  <a:txBody>
                    <a:bodyPr/>
                    <a:lstStyle/>
                    <a:p>
                      <a:endParaRPr lang="zh-TW" altLang="en-US"/>
                    </a:p>
                  </a:txBody>
                  <a:tcPr/>
                </a:tc>
                <a:tc rowSpan="4">
                  <a:txBody>
                    <a:bodyPr/>
                    <a:lstStyle/>
                    <a:p>
                      <a:r>
                        <a:rPr lang="en-US" altLang="zh-TW" sz="1800" b="0" dirty="0">
                          <a:effectLst/>
                          <a:latin typeface="jf金萱 七分糖" panose="020B0800000000000000" pitchFamily="34" charset="-120"/>
                          <a:ea typeface="jf金萱 七分糖" panose="020B0800000000000000" pitchFamily="34" charset="-120"/>
                        </a:rPr>
                        <a:t>10:30-11:50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4">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數學</a:t>
                      </a:r>
                      <a:r>
                        <a:rPr lang="zh-TW" altLang="en-US" sz="2400" b="0" dirty="0">
                          <a:effectLst/>
                          <a:latin typeface="jf金萱 七分糖" panose="020B0800000000000000" pitchFamily="34" charset="-120"/>
                          <a:ea typeface="jf金萱 七分糖" panose="020B0800000000000000" pitchFamily="34" charset="-120"/>
                        </a:rPr>
                        <a:t>  </a:t>
                      </a:r>
                      <a:r>
                        <a:rPr lang="zh-TW" altLang="en-US" sz="2400" b="0" dirty="0">
                          <a:solidFill>
                            <a:srgbClr val="FF0000"/>
                          </a:solidFill>
                          <a:effectLst/>
                          <a:latin typeface="jf金萱 七分糖" panose="020B0800000000000000" pitchFamily="34" charset="-120"/>
                          <a:ea typeface="jf金萱 七分糖" panose="020B0800000000000000" pitchFamily="34" charset="-120"/>
                        </a:rPr>
                        <a:t>                     </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dirty="0">
                          <a:effectLst/>
                          <a:latin typeface="jf金萱 七分糖" panose="020B0800000000000000" pitchFamily="34" charset="-120"/>
                          <a:ea typeface="jf金萱 七分糖" panose="020B0800000000000000" pitchFamily="34" charset="-120"/>
                        </a:rPr>
                        <a:t>10:30-11:30</a:t>
                      </a:r>
                      <a:endParaRPr lang="zh-TW" altLang="en-US" sz="1600" b="0" dirty="0">
                        <a:effectLst/>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英語</a:t>
                      </a:r>
                      <a:r>
                        <a:rPr lang="en-US" altLang="zh-TW" sz="2400" b="0" dirty="0">
                          <a:solidFill>
                            <a:srgbClr val="FF0000"/>
                          </a:solidFill>
                          <a:effectLst/>
                          <a:latin typeface="jf金萱 七分糖" panose="020B0800000000000000" pitchFamily="34" charset="-120"/>
                          <a:ea typeface="jf金萱 七分糖" panose="020B0800000000000000" pitchFamily="34" charset="-120"/>
                        </a:rPr>
                        <a:t>(</a:t>
                      </a:r>
                      <a:r>
                        <a:rPr lang="zh-TW" altLang="en-US" sz="2400" b="0" dirty="0">
                          <a:solidFill>
                            <a:srgbClr val="FF0000"/>
                          </a:solidFill>
                          <a:effectLst/>
                          <a:latin typeface="jf金萱 七分糖" panose="020B0800000000000000" pitchFamily="34" charset="-120"/>
                          <a:ea typeface="jf金萱 七分糖" panose="020B0800000000000000" pitchFamily="34" charset="-120"/>
                        </a:rPr>
                        <a:t>閱讀</a:t>
                      </a:r>
                      <a:r>
                        <a:rPr lang="en-US" altLang="zh-TW" sz="2400" b="0" dirty="0">
                          <a:solidFill>
                            <a:srgbClr val="FF0000"/>
                          </a:solidFill>
                          <a:effectLst/>
                          <a:latin typeface="jf金萱 七分糖" panose="020B0800000000000000" pitchFamily="34" charset="-120"/>
                          <a:ea typeface="jf金萱 七分糖" panose="020B0800000000000000" pitchFamily="34" charset="-120"/>
                        </a:rPr>
                        <a:t>)</a:t>
                      </a:r>
                      <a:endParaRPr lang="zh-TW" altLang="en-US" sz="2400" b="0" dirty="0">
                        <a:solidFill>
                          <a:srgbClr val="FF0000"/>
                        </a:solidFill>
                        <a:effectLst/>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547595">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dirty="0">
                          <a:effectLst/>
                          <a:latin typeface="jf金萱 七分糖" panose="020B0800000000000000" pitchFamily="34" charset="-120"/>
                          <a:ea typeface="jf金萱 七分糖" panose="020B0800000000000000" pitchFamily="34" charset="-120"/>
                        </a:rPr>
                        <a:t>11:30-12:00</a:t>
                      </a:r>
                      <a:endParaRPr lang="zh-TW" altLang="en-US" sz="1600" b="0" dirty="0">
                        <a:effectLst/>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latin typeface="jf金萱 七分糖" panose="020B0800000000000000" pitchFamily="34" charset="-120"/>
                          <a:ea typeface="jf金萱 七分糖" panose="020B0800000000000000" pitchFamily="34" charset="-120"/>
                        </a:rPr>
                        <a:t>休息</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547595">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dirty="0">
                          <a:effectLst/>
                          <a:latin typeface="jf金萱 七分糖" panose="020B0800000000000000" pitchFamily="34" charset="-120"/>
                          <a:ea typeface="jf金萱 七分糖" panose="020B0800000000000000" pitchFamily="34" charset="-120"/>
                        </a:rPr>
                        <a:t>12:00-12:05</a:t>
                      </a:r>
                      <a:endParaRPr lang="zh-TW" altLang="en-US" sz="1600" b="0" dirty="0">
                        <a:effectLst/>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547595">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dirty="0">
                          <a:effectLst/>
                          <a:latin typeface="jf金萱 七分糖" panose="020B0800000000000000" pitchFamily="34" charset="-120"/>
                          <a:ea typeface="jf金萱 七分糖" panose="020B0800000000000000" pitchFamily="34" charset="-120"/>
                        </a:rPr>
                        <a:t>12:05-12:30</a:t>
                      </a:r>
                      <a:endParaRPr lang="zh-TW" altLang="en-US" sz="1600" b="0" dirty="0">
                        <a:effectLst/>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dirty="0">
                          <a:solidFill>
                            <a:srgbClr val="FF0000"/>
                          </a:solidFill>
                          <a:effectLst/>
                          <a:latin typeface="jf金萱 七分糖" panose="020B0800000000000000" pitchFamily="34" charset="-120"/>
                          <a:ea typeface="jf金萱 七分糖" panose="020B0800000000000000" pitchFamily="34" charset="-120"/>
                        </a:rPr>
                        <a:t>英語</a:t>
                      </a:r>
                      <a:r>
                        <a:rPr lang="en-US" altLang="zh-TW" sz="2400" b="0" dirty="0">
                          <a:solidFill>
                            <a:srgbClr val="FF0000"/>
                          </a:solidFill>
                          <a:effectLst/>
                          <a:latin typeface="jf金萱 七分糖" panose="020B0800000000000000" pitchFamily="34" charset="-120"/>
                          <a:ea typeface="jf金萱 七分糖" panose="020B0800000000000000" pitchFamily="34" charset="-120"/>
                        </a:rPr>
                        <a:t>(</a:t>
                      </a:r>
                      <a:r>
                        <a:rPr lang="zh-TW" altLang="en-US" sz="2400" b="0" dirty="0">
                          <a:solidFill>
                            <a:srgbClr val="FF0000"/>
                          </a:solidFill>
                          <a:effectLst/>
                          <a:latin typeface="jf金萱 七分糖" panose="020B0800000000000000" pitchFamily="34" charset="-120"/>
                          <a:ea typeface="jf金萱 七分糖" panose="020B0800000000000000" pitchFamily="34" charset="-120"/>
                        </a:rPr>
                        <a:t>聽力</a:t>
                      </a:r>
                      <a:r>
                        <a:rPr lang="en-US" altLang="zh-TW" sz="2400" b="0" dirty="0">
                          <a:solidFill>
                            <a:srgbClr val="FF0000"/>
                          </a:solidFill>
                          <a:effectLst/>
                          <a:latin typeface="jf金萱 七分糖" panose="020B0800000000000000" pitchFamily="34" charset="-120"/>
                          <a:ea typeface="jf金萱 七分糖" panose="020B0800000000000000" pitchFamily="34" charset="-120"/>
                        </a:rPr>
                        <a:t>)</a:t>
                      </a:r>
                      <a:endParaRPr lang="zh-TW" altLang="en-US" sz="2400" b="0" dirty="0">
                        <a:solidFill>
                          <a:srgbClr val="FF0000"/>
                        </a:solidFill>
                        <a:latin typeface="jf金萱 七分糖" panose="020B0800000000000000" pitchFamily="34" charset="-120"/>
                        <a:ea typeface="jf金萱 七分糖" panose="020B0800000000000000" pitchFamily="34" charset="-120"/>
                      </a:endParaRP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64718">
                <a:tc rowSpan="5">
                  <a:txBody>
                    <a:bodyPr/>
                    <a:lstStyle/>
                    <a:p>
                      <a:pPr algn="ctr"/>
                      <a:r>
                        <a:rPr lang="zh-TW" altLang="en-US" sz="1600" b="0" dirty="0">
                          <a:effectLst/>
                          <a:latin typeface="jf金萱 七分糖" panose="020B0800000000000000" pitchFamily="34" charset="-120"/>
                          <a:ea typeface="jf金萱 七分糖" panose="020B0800000000000000" pitchFamily="34" charset="-120"/>
                        </a:rPr>
                        <a:t>下午</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r>
                        <a:rPr lang="en-US" altLang="zh-TW" sz="1800" b="0" dirty="0">
                          <a:effectLst/>
                          <a:latin typeface="jf金萱 七分糖" panose="020B0800000000000000" pitchFamily="34" charset="-120"/>
                          <a:ea typeface="jf金萱 七分糖" panose="020B0800000000000000" pitchFamily="34" charset="-120"/>
                        </a:rPr>
                        <a:t>13:40-13:50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gridSpan="2">
                  <a:txBody>
                    <a:bodyPr/>
                    <a:lstStyle/>
                    <a:p>
                      <a:r>
                        <a:rPr lang="zh-TW" altLang="en-US" sz="2000" b="0" dirty="0">
                          <a:effectLst/>
                          <a:latin typeface="jf金萱 七分糖" panose="020B0800000000000000" pitchFamily="34" charset="-120"/>
                          <a:ea typeface="jf金萱 七分糖" panose="020B0800000000000000" pitchFamily="34" charset="-120"/>
                        </a:rPr>
                        <a:t> </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hMerge="1">
                  <a:txBody>
                    <a:bodyPr/>
                    <a:lstStyle/>
                    <a:p>
                      <a:endParaRPr lang="zh-TW" altLang="en-US"/>
                    </a:p>
                  </a:txBody>
                  <a:tcPr/>
                </a:tc>
              </a:tr>
              <a:tr h="425677">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13:50-15:00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國文</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364718">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15:00-15:40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休息</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364718">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15:40-15:50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b="0" dirty="0">
                          <a:effectLst/>
                          <a:latin typeface="jf金萱 七分糖" panose="020B0800000000000000" pitchFamily="34" charset="-120"/>
                          <a:ea typeface="jf金萱 七分糖" panose="020B0800000000000000" pitchFamily="34" charset="-120"/>
                        </a:rPr>
                        <a:t>考試說明</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425677">
                <a:tc vMerge="1">
                  <a:txBody>
                    <a:bodyPr/>
                    <a:lstStyle/>
                    <a:p>
                      <a:endParaRPr lang="zh-TW" altLang="en-US"/>
                    </a:p>
                  </a:txBody>
                  <a:tcPr/>
                </a:tc>
                <a:tc>
                  <a:txBody>
                    <a:bodyPr/>
                    <a:lstStyle/>
                    <a:p>
                      <a:r>
                        <a:rPr lang="en-US" altLang="zh-TW" sz="1800" b="0" dirty="0">
                          <a:effectLst/>
                          <a:latin typeface="jf金萱 七分糖" panose="020B0800000000000000" pitchFamily="34" charset="-120"/>
                          <a:ea typeface="jf金萱 七分糖" panose="020B0800000000000000" pitchFamily="34" charset="-120"/>
                        </a:rPr>
                        <a:t>15:50-16:40</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0" dirty="0">
                          <a:solidFill>
                            <a:srgbClr val="FF0000"/>
                          </a:solidFill>
                          <a:effectLst/>
                          <a:latin typeface="jf金萱 七分糖" panose="020B0800000000000000" pitchFamily="34" charset="-120"/>
                          <a:ea typeface="jf金萱 七分糖" panose="020B0800000000000000" pitchFamily="34" charset="-120"/>
                        </a:rPr>
                        <a:t>寫作測驗</a:t>
                      </a:r>
                    </a:p>
                  </a:txBody>
                  <a:tcPr marL="60015" marR="60015" marT="29962" marB="29962"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bl>
          </a:graphicData>
        </a:graphic>
      </p:graphicFrame>
      <p:sp>
        <p:nvSpPr>
          <p:cNvPr id="19519" name="投影片編號版面配置區 2"/>
          <p:cNvSpPr>
            <a:spLocks noGrp="1"/>
          </p:cNvSpPr>
          <p:nvPr>
            <p:ph type="sldNum" sz="quarter" idx="4294967295"/>
          </p:nvPr>
        </p:nvSpPr>
        <p:spPr bwMode="auto">
          <a:xfrm>
            <a:off x="11520488" y="6170613"/>
            <a:ext cx="671512" cy="503237"/>
          </a:xfrm>
          <a:prstGeom prst="ellipse">
            <a:avLst/>
          </a:prstGeom>
          <a:noFill/>
          <a:ln>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spcBef>
                <a:spcPct val="0"/>
              </a:spcBef>
              <a:buFontTx/>
              <a:buNone/>
            </a:pPr>
            <a:fld id="{767F3B28-E23C-4E08-9A43-5D133ECC6D78}" type="slidenum">
              <a:rPr lang="zh-TW" altLang="en-US" b="0">
                <a:solidFill>
                  <a:srgbClr val="FFFFFF"/>
                </a:solidFill>
                <a:latin typeface="jf金萱 七分糖" panose="020B0800000000000000" pitchFamily="34" charset="-120"/>
                <a:ea typeface="jf金萱 七分糖" panose="020B0800000000000000" pitchFamily="34" charset="-120"/>
              </a:rPr>
              <a:pPr>
                <a:spcBef>
                  <a:spcPct val="0"/>
                </a:spcBef>
                <a:buFontTx/>
                <a:buNone/>
              </a:pPr>
              <a:t>11</a:t>
            </a:fld>
            <a:endParaRPr lang="zh-TW" altLang="en-US" b="0">
              <a:solidFill>
                <a:srgbClr val="FFFFFF"/>
              </a:solidFill>
              <a:latin typeface="jf金萱 七分糖" panose="020B0800000000000000" pitchFamily="34" charset="-120"/>
              <a:ea typeface="jf金萱 七分糖" panose="020B0800000000000000" pitchFamily="34" charset="-120"/>
            </a:endParaRPr>
          </a:p>
        </p:txBody>
      </p:sp>
      <p:sp>
        <p:nvSpPr>
          <p:cNvPr id="19518" name="Rectangle 1"/>
          <p:cNvSpPr>
            <a:spLocks noChangeArrowheads="1"/>
          </p:cNvSpPr>
          <p:nvPr/>
        </p:nvSpPr>
        <p:spPr bwMode="auto">
          <a:xfrm>
            <a:off x="8429335" y="998966"/>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ctr" eaLnBrk="1" hangingPunct="1">
              <a:spcBef>
                <a:spcPct val="0"/>
              </a:spcBef>
              <a:buFontTx/>
              <a:buNone/>
            </a:pPr>
            <a:r>
              <a:rPr lang="zh-TW" altLang="zh-TW" sz="2400" b="0">
                <a:solidFill>
                  <a:srgbClr val="000000"/>
                </a:solidFill>
                <a:latin typeface="jf金萱 七分糖" panose="020B0800000000000000" pitchFamily="34" charset="-120"/>
                <a:ea typeface="jf金萱 七分糖" panose="020B0800000000000000" pitchFamily="34" charset="-120"/>
              </a:rPr>
              <a:t/>
            </a:r>
            <a:br>
              <a:rPr lang="zh-TW" altLang="zh-TW" sz="2400" b="0">
                <a:solidFill>
                  <a:srgbClr val="000000"/>
                </a:solidFill>
                <a:latin typeface="jf金萱 七分糖" panose="020B0800000000000000" pitchFamily="34" charset="-120"/>
                <a:ea typeface="jf金萱 七分糖" panose="020B0800000000000000" pitchFamily="34" charset="-120"/>
              </a:rPr>
            </a:br>
            <a:endParaRPr lang="zh-TW" altLang="zh-TW" sz="2400" b="0">
              <a:solidFill>
                <a:srgbClr val="000000"/>
              </a:solidFill>
              <a:latin typeface="jf金萱 七分糖" panose="020B0800000000000000" pitchFamily="34" charset="-120"/>
              <a:ea typeface="jf金萱 七分糖" panose="020B0800000000000000" pitchFamily="34" charset="-120"/>
            </a:endParaRPr>
          </a:p>
        </p:txBody>
      </p:sp>
      <p:sp>
        <p:nvSpPr>
          <p:cNvPr id="8" name="標題 2"/>
          <p:cNvSpPr txBox="1">
            <a:spLocks/>
          </p:cNvSpPr>
          <p:nvPr/>
        </p:nvSpPr>
        <p:spPr bwMode="auto">
          <a:xfrm>
            <a:off x="3648076" y="1"/>
            <a:ext cx="5902325" cy="5302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2800" b="1" dirty="0">
                <a:effectLst>
                  <a:outerShdw blurRad="38100" dist="38100" dir="2700000" algn="tl">
                    <a:srgbClr val="FFFFFF"/>
                  </a:outerShdw>
                </a:effectLst>
                <a:latin typeface="jf金萱 七分糖" panose="020B0800000000000000" pitchFamily="34" charset="-120"/>
                <a:ea typeface="jf金萱 七分糖" panose="020B0800000000000000" pitchFamily="34" charset="-120"/>
              </a:rPr>
              <a:t>國中教育會考</a:t>
            </a:r>
            <a:r>
              <a:rPr lang="zh-TW" altLang="en-US" sz="2800" b="1" dirty="0">
                <a:solidFill>
                  <a:srgbClr val="FF0000"/>
                </a:solidFill>
                <a:latin typeface="jf金萱 七分糖" panose="020B0800000000000000" pitchFamily="34" charset="-120"/>
                <a:ea typeface="jf金萱 七分糖" panose="020B0800000000000000" pitchFamily="34" charset="-120"/>
              </a:rPr>
              <a:t>考試時間表</a:t>
            </a:r>
            <a:endParaRPr lang="zh-TW" altLang="en-US" sz="28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534586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303070" y="807868"/>
            <a:ext cx="9335555" cy="5956916"/>
          </a:xfrm>
          <a:prstGeom prst="rect">
            <a:avLst/>
          </a:prstGeom>
        </p:spPr>
      </p:pic>
      <p:sp>
        <p:nvSpPr>
          <p:cNvPr id="17" name="圓角矩形 4"/>
          <p:cNvSpPr/>
          <p:nvPr/>
        </p:nvSpPr>
        <p:spPr bwMode="auto">
          <a:xfrm>
            <a:off x="2132013" y="176214"/>
            <a:ext cx="8108950" cy="835025"/>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algn="ctr" defTabSz="1733550">
              <a:spcAft>
                <a:spcPct val="35000"/>
              </a:spcAft>
              <a:defRPr/>
            </a:pPr>
            <a:endParaRPr lang="zh-TW" altLang="en-US" sz="36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9" name="標題 1"/>
          <p:cNvSpPr txBox="1">
            <a:spLocks/>
          </p:cNvSpPr>
          <p:nvPr/>
        </p:nvSpPr>
        <p:spPr>
          <a:xfrm>
            <a:off x="2619375" y="163513"/>
            <a:ext cx="6953250" cy="425450"/>
          </a:xfrm>
          <a:prstGeom prst="rect">
            <a:avLst/>
          </a:prstGeom>
          <a:solidFill>
            <a:schemeClr val="accent2">
              <a:lumMod val="40000"/>
              <a:lumOff val="60000"/>
            </a:schemeClr>
          </a:solidFill>
        </p:spPr>
        <p:txBody>
          <a:bodyPr anchor="b"/>
          <a:lstStyle>
            <a:lvl1pPr algn="ctr" rtl="0" eaLnBrk="1" latinLnBrk="0" hangingPunct="1">
              <a:spcBef>
                <a:spcPct val="0"/>
              </a:spcBef>
              <a:buNone/>
              <a:defRPr kumimoji="0" sz="3300" kern="1200">
                <a:solidFill>
                  <a:schemeClr val="accent3">
                    <a:shade val="75000"/>
                  </a:schemeClr>
                </a:solidFill>
                <a:latin typeface="+mj-lt"/>
                <a:ea typeface="微軟正黑體" panose="020B0604030504040204" pitchFamily="34" charset="-120"/>
                <a:cs typeface="+mj-cs"/>
              </a:defRPr>
            </a:lvl1pPr>
          </a:lstStyle>
          <a:p>
            <a:pPr>
              <a:defRPr/>
            </a:pPr>
            <a:r>
              <a:rPr lang="en-US" altLang="zh-TW" sz="2000" b="1" dirty="0" smtClean="0">
                <a:solidFill>
                  <a:schemeClr val="tx1"/>
                </a:solidFill>
                <a:latin typeface="微軟正黑體" panose="020B0604030504040204" pitchFamily="34" charset="-120"/>
                <a:cs typeface="BiauKai"/>
              </a:rPr>
              <a:t>111</a:t>
            </a:r>
            <a:r>
              <a:rPr lang="zh-TW" altLang="zh-TW" sz="2000" b="1" dirty="0" smtClean="0">
                <a:solidFill>
                  <a:schemeClr val="tx1"/>
                </a:solidFill>
                <a:latin typeface="微軟正黑體" panose="020B0604030504040204" pitchFamily="34" charset="-120"/>
                <a:cs typeface="BiauKai"/>
              </a:rPr>
              <a:t>學年</a:t>
            </a:r>
            <a:r>
              <a:rPr lang="zh-TW" altLang="zh-TW" sz="2000" b="1" dirty="0">
                <a:solidFill>
                  <a:schemeClr val="tx1"/>
                </a:solidFill>
                <a:latin typeface="微軟正黑體" panose="020B0604030504040204" pitchFamily="34" charset="-120"/>
                <a:cs typeface="BiauKai"/>
              </a:rPr>
              <a:t>免試入學超額比序項目積分對照表（</a:t>
            </a:r>
            <a:r>
              <a:rPr lang="zh-TW" altLang="en-US" sz="2000" b="1" dirty="0">
                <a:solidFill>
                  <a:schemeClr val="tx1"/>
                </a:solidFill>
                <a:latin typeface="微軟正黑體" panose="020B0604030504040204" pitchFamily="34" charset="-120"/>
                <a:cs typeface="BiauKai"/>
              </a:rPr>
              <a:t>總分</a:t>
            </a:r>
            <a:r>
              <a:rPr lang="en-US" altLang="zh-TW" sz="2000" b="1" dirty="0">
                <a:solidFill>
                  <a:schemeClr val="tx1"/>
                </a:solidFill>
                <a:latin typeface="微軟正黑體" panose="020B0604030504040204" pitchFamily="34" charset="-120"/>
                <a:cs typeface="BiauKai"/>
              </a:rPr>
              <a:t>108</a:t>
            </a:r>
            <a:r>
              <a:rPr lang="zh-TW" altLang="zh-TW" sz="2000" b="1" dirty="0">
                <a:solidFill>
                  <a:schemeClr val="tx1"/>
                </a:solidFill>
                <a:latin typeface="微軟正黑體" panose="020B0604030504040204" pitchFamily="34" charset="-120"/>
                <a:cs typeface="BiauKai"/>
              </a:rPr>
              <a:t>方案）</a:t>
            </a:r>
            <a:endParaRPr lang="zh-TW" altLang="zh-TW" sz="2000" dirty="0">
              <a:solidFill>
                <a:schemeClr val="tx1"/>
              </a:solidFill>
            </a:endParaRPr>
          </a:p>
        </p:txBody>
      </p:sp>
      <p:sp>
        <p:nvSpPr>
          <p:cNvPr id="5" name="標題 1"/>
          <p:cNvSpPr txBox="1">
            <a:spLocks/>
          </p:cNvSpPr>
          <p:nvPr/>
        </p:nvSpPr>
        <p:spPr>
          <a:xfrm>
            <a:off x="8483139" y="6252624"/>
            <a:ext cx="3281363" cy="423863"/>
          </a:xfrm>
          <a:prstGeom prst="rect">
            <a:avLst/>
          </a:prstGeom>
          <a:solidFill>
            <a:schemeClr val="accent2">
              <a:lumMod val="40000"/>
              <a:lumOff val="60000"/>
            </a:schemeClr>
          </a:solidFill>
        </p:spPr>
        <p:txBody>
          <a:bodyPr anchor="b"/>
          <a:lstStyle>
            <a:lvl1pPr algn="ctr" rtl="0" eaLnBrk="1" latinLnBrk="0" hangingPunct="1">
              <a:spcBef>
                <a:spcPct val="0"/>
              </a:spcBef>
              <a:buNone/>
              <a:defRPr kumimoji="0" sz="3300" kern="1200">
                <a:solidFill>
                  <a:schemeClr val="accent3">
                    <a:shade val="75000"/>
                  </a:schemeClr>
                </a:solidFill>
                <a:latin typeface="+mj-lt"/>
                <a:ea typeface="微軟正黑體" panose="020B0604030504040204" pitchFamily="34" charset="-120"/>
                <a:cs typeface="+mj-cs"/>
              </a:defRPr>
            </a:lvl1pPr>
          </a:lstStyle>
          <a:p>
            <a:pPr>
              <a:defRPr/>
            </a:pPr>
            <a:r>
              <a:rPr lang="zh-TW" altLang="en-US" sz="2000" b="1" dirty="0">
                <a:solidFill>
                  <a:schemeClr val="tx1"/>
                </a:solidFill>
                <a:latin typeface="微軟正黑體" panose="020B0604030504040204" pitchFamily="34" charset="-120"/>
                <a:cs typeface="BiauKai"/>
              </a:rPr>
              <a:t>部分藝才班仍參考會考成績</a:t>
            </a:r>
            <a:endParaRPr lang="zh-TW" altLang="zh-TW" sz="2000" dirty="0">
              <a:solidFill>
                <a:schemeClr val="tx1"/>
              </a:solidFill>
            </a:endParaRPr>
          </a:p>
        </p:txBody>
      </p:sp>
    </p:spTree>
    <p:extLst>
      <p:ext uri="{BB962C8B-B14F-4D97-AF65-F5344CB8AC3E}">
        <p14:creationId xmlns:p14="http://schemas.microsoft.com/office/powerpoint/2010/main" val="1003521951"/>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64" y="0"/>
            <a:ext cx="65651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3"/>
          <a:stretch>
            <a:fillRect/>
          </a:stretch>
        </p:blipFill>
        <p:spPr>
          <a:xfrm>
            <a:off x="221942" y="985420"/>
            <a:ext cx="6054571" cy="5370991"/>
          </a:xfrm>
          <a:prstGeom prst="rect">
            <a:avLst/>
          </a:prstGeom>
        </p:spPr>
      </p:pic>
    </p:spTree>
    <p:extLst>
      <p:ext uri="{BB962C8B-B14F-4D97-AF65-F5344CB8AC3E}">
        <p14:creationId xmlns:p14="http://schemas.microsoft.com/office/powerpoint/2010/main" val="3076089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文件 3"/>
          <p:cNvSpPr>
            <a:spLocks/>
          </p:cNvSpPr>
          <p:nvPr/>
        </p:nvSpPr>
        <p:spPr bwMode="auto">
          <a:xfrm>
            <a:off x="2879726" y="1600200"/>
            <a:ext cx="2593975" cy="1023938"/>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dirty="0">
                <a:latin typeface="jf金萱 七分糖" panose="020B0800000000000000" pitchFamily="34" charset="-120"/>
                <a:ea typeface="jf金萱 七分糖" panose="020B0800000000000000" pitchFamily="34" charset="-120"/>
              </a:rPr>
              <a:t>總積分</a:t>
            </a:r>
            <a:r>
              <a:rPr lang="en-US" altLang="zh-TW" dirty="0">
                <a:latin typeface="jf金萱 七分糖" panose="020B0800000000000000" pitchFamily="34" charset="-120"/>
                <a:ea typeface="jf金萱 七分糖" panose="020B0800000000000000" pitchFamily="34" charset="-120"/>
              </a:rPr>
              <a:t>(108)</a:t>
            </a:r>
            <a:endParaRPr lang="zh-TW" altLang="en-US" dirty="0">
              <a:latin typeface="jf金萱 七分糖" panose="020B0800000000000000" pitchFamily="34" charset="-120"/>
              <a:ea typeface="jf金萱 七分糖" panose="020B0800000000000000" pitchFamily="34" charset="-120"/>
            </a:endParaRPr>
          </a:p>
        </p:txBody>
      </p:sp>
      <p:sp>
        <p:nvSpPr>
          <p:cNvPr id="7" name="流程圖: 文件 3"/>
          <p:cNvSpPr>
            <a:spLocks/>
          </p:cNvSpPr>
          <p:nvPr/>
        </p:nvSpPr>
        <p:spPr bwMode="auto">
          <a:xfrm>
            <a:off x="2879726" y="3113088"/>
            <a:ext cx="2593975" cy="1149350"/>
          </a:xfrm>
          <a:custGeom>
            <a:avLst/>
            <a:gdLst>
              <a:gd name="T0" fmla="*/ 0 w 21600"/>
              <a:gd name="T1" fmla="*/ 0 h 24595"/>
              <a:gd name="T2" fmla="*/ 261467371 w 21600"/>
              <a:gd name="T3" fmla="*/ 0 h 24595"/>
              <a:gd name="T4" fmla="*/ 261467371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dirty="0">
                <a:latin typeface="jf金萱 七分糖" panose="020B0800000000000000" pitchFamily="34" charset="-120"/>
                <a:ea typeface="jf金萱 七分糖" panose="020B0800000000000000" pitchFamily="34" charset="-120"/>
              </a:rPr>
              <a:t>多元學習表現</a:t>
            </a:r>
            <a:endParaRPr lang="en-US" altLang="zh-TW" dirty="0">
              <a:latin typeface="jf金萱 七分糖" panose="020B0800000000000000" pitchFamily="34" charset="-120"/>
              <a:ea typeface="jf金萱 七分糖" panose="020B0800000000000000" pitchFamily="34" charset="-120"/>
            </a:endParaRPr>
          </a:p>
          <a:p>
            <a:pPr algn="ctr">
              <a:defRPr/>
            </a:pPr>
            <a:r>
              <a:rPr lang="zh-TW" altLang="en-US" dirty="0">
                <a:latin typeface="jf金萱 七分糖" panose="020B0800000000000000" pitchFamily="34" charset="-120"/>
                <a:ea typeface="jf金萱 七分糖" panose="020B0800000000000000" pitchFamily="34" charset="-120"/>
              </a:rPr>
              <a:t>積分</a:t>
            </a:r>
            <a:r>
              <a:rPr lang="en-US" altLang="zh-TW" dirty="0">
                <a:latin typeface="jf金萱 七分糖" panose="020B0800000000000000" pitchFamily="34" charset="-120"/>
                <a:ea typeface="jf金萱 七分糖" panose="020B0800000000000000" pitchFamily="34" charset="-120"/>
              </a:rPr>
              <a:t>(36)</a:t>
            </a:r>
            <a:r>
              <a:rPr lang="zh-TW" altLang="en-US" sz="2000" dirty="0">
                <a:latin typeface="jf金萱 七分糖" panose="020B0800000000000000" pitchFamily="34" charset="-120"/>
                <a:ea typeface="jf金萱 七分糖" panose="020B0800000000000000" pitchFamily="34" charset="-120"/>
              </a:rPr>
              <a:t>	</a:t>
            </a:r>
          </a:p>
          <a:p>
            <a:pPr algn="ctr">
              <a:defRPr/>
            </a:pPr>
            <a:endParaRPr lang="zh-TW" altLang="en-US" dirty="0">
              <a:latin typeface="jf金萱 七分糖" panose="020B0800000000000000" pitchFamily="34" charset="-120"/>
              <a:ea typeface="jf金萱 七分糖" panose="020B0800000000000000" pitchFamily="34" charset="-120"/>
            </a:endParaRPr>
          </a:p>
        </p:txBody>
      </p:sp>
      <p:sp>
        <p:nvSpPr>
          <p:cNvPr id="8" name="向下箭號 7"/>
          <p:cNvSpPr/>
          <p:nvPr/>
        </p:nvSpPr>
        <p:spPr>
          <a:xfrm>
            <a:off x="4027488" y="2459038"/>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9" name="向下箭號 8"/>
          <p:cNvSpPr/>
          <p:nvPr/>
        </p:nvSpPr>
        <p:spPr>
          <a:xfrm rot="16200000">
            <a:off x="2185988" y="1546226"/>
            <a:ext cx="323850" cy="650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3558" name="文字方塊 15"/>
          <p:cNvSpPr txBox="1">
            <a:spLocks noChangeArrowheads="1"/>
          </p:cNvSpPr>
          <p:nvPr/>
        </p:nvSpPr>
        <p:spPr bwMode="auto">
          <a:xfrm>
            <a:off x="2049761" y="2085976"/>
            <a:ext cx="461665" cy="976313"/>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tIns="0" bIns="0">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sz="1800" b="1">
                <a:solidFill>
                  <a:srgbClr val="FF0000"/>
                </a:solidFill>
                <a:latin typeface="jf金萱 七分糖" panose="020B0800000000000000" pitchFamily="34" charset="-120"/>
                <a:ea typeface="jf金萱 七分糖" panose="020B0800000000000000" pitchFamily="34" charset="-120"/>
                <a:cs typeface="Microsoft JhengHei UI" panose="020B0604030504040204" pitchFamily="34" charset="-120"/>
              </a:rPr>
              <a:t>比序開始</a:t>
            </a:r>
          </a:p>
        </p:txBody>
      </p:sp>
      <p:sp>
        <p:nvSpPr>
          <p:cNvPr id="15" name="矩形 14"/>
          <p:cNvSpPr>
            <a:spLocks noChangeArrowheads="1"/>
          </p:cNvSpPr>
          <p:nvPr/>
        </p:nvSpPr>
        <p:spPr bwMode="auto">
          <a:xfrm>
            <a:off x="5975350" y="1600200"/>
            <a:ext cx="4273550" cy="8636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a:defRPr/>
            </a:pPr>
            <a:r>
              <a:rPr lang="zh-TW" altLang="en-US" sz="2200" dirty="0">
                <a:solidFill>
                  <a:srgbClr val="FF0000"/>
                </a:solidFill>
                <a:latin typeface="jf金萱 七分糖" panose="020B0800000000000000" pitchFamily="34" charset="-120"/>
                <a:ea typeface="jf金萱 七分糖" panose="020B0800000000000000" pitchFamily="34" charset="-120"/>
              </a:rPr>
              <a:t>志願序</a:t>
            </a:r>
            <a:r>
              <a:rPr lang="en-US" altLang="zh-TW" sz="2200" dirty="0">
                <a:solidFill>
                  <a:srgbClr val="FF0000"/>
                </a:solidFill>
                <a:latin typeface="jf金萱 七分糖" panose="020B0800000000000000" pitchFamily="34" charset="-120"/>
                <a:ea typeface="jf金萱 七分糖" panose="020B0800000000000000" pitchFamily="34" charset="-120"/>
              </a:rPr>
              <a:t>(36)+</a:t>
            </a:r>
            <a:r>
              <a:rPr lang="zh-TW" altLang="en-US" sz="2200" dirty="0">
                <a:solidFill>
                  <a:srgbClr val="FF0000"/>
                </a:solidFill>
                <a:latin typeface="jf金萱 七分糖" panose="020B0800000000000000" pitchFamily="34" charset="-120"/>
                <a:ea typeface="jf金萱 七分糖" panose="020B0800000000000000" pitchFamily="34" charset="-120"/>
              </a:rPr>
              <a:t>多元學習表現</a:t>
            </a:r>
            <a:r>
              <a:rPr lang="en-US" altLang="zh-TW" sz="2200" dirty="0">
                <a:solidFill>
                  <a:srgbClr val="FF0000"/>
                </a:solidFill>
                <a:latin typeface="jf金萱 七分糖" panose="020B0800000000000000" pitchFamily="34" charset="-120"/>
                <a:ea typeface="jf金萱 七分糖" panose="020B0800000000000000" pitchFamily="34" charset="-120"/>
              </a:rPr>
              <a:t>(36)+</a:t>
            </a:r>
            <a:r>
              <a:rPr lang="zh-TW" altLang="en-US" sz="2200" dirty="0">
                <a:solidFill>
                  <a:srgbClr val="FF0000"/>
                </a:solidFill>
                <a:latin typeface="jf金萱 七分糖" panose="020B0800000000000000" pitchFamily="34" charset="-120"/>
                <a:ea typeface="jf金萱 七分糖" panose="020B0800000000000000" pitchFamily="34" charset="-120"/>
              </a:rPr>
              <a:t>教育會考</a:t>
            </a:r>
            <a:r>
              <a:rPr lang="en-US" altLang="zh-TW" sz="2200" dirty="0">
                <a:solidFill>
                  <a:srgbClr val="FF0000"/>
                </a:solidFill>
                <a:latin typeface="jf金萱 七分糖" panose="020B0800000000000000" pitchFamily="34" charset="-120"/>
                <a:ea typeface="jf金萱 七分糖" panose="020B0800000000000000" pitchFamily="34" charset="-120"/>
              </a:rPr>
              <a:t>(36)</a:t>
            </a:r>
            <a:endParaRPr lang="zh-TW" altLang="en-US" sz="2200" dirty="0">
              <a:solidFill>
                <a:srgbClr val="FF0000"/>
              </a:solidFill>
              <a:latin typeface="jf金萱 七分糖" panose="020B0800000000000000" pitchFamily="34" charset="-120"/>
              <a:ea typeface="jf金萱 七分糖" panose="020B0800000000000000" pitchFamily="34" charset="-120"/>
            </a:endParaRPr>
          </a:p>
        </p:txBody>
      </p:sp>
      <p:cxnSp>
        <p:nvCxnSpPr>
          <p:cNvPr id="16" name="直線單箭頭接點 15"/>
          <p:cNvCxnSpPr/>
          <p:nvPr/>
        </p:nvCxnSpPr>
        <p:spPr bwMode="auto">
          <a:xfrm flipH="1">
            <a:off x="5478463" y="1882775"/>
            <a:ext cx="43021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3561" name="群組 17"/>
          <p:cNvGrpSpPr>
            <a:grpSpLocks/>
          </p:cNvGrpSpPr>
          <p:nvPr/>
        </p:nvGrpSpPr>
        <p:grpSpPr bwMode="auto">
          <a:xfrm>
            <a:off x="5503863" y="3184526"/>
            <a:ext cx="4762500" cy="695325"/>
            <a:chOff x="4002974" y="2034132"/>
            <a:chExt cx="4959467" cy="854025"/>
          </a:xfrm>
        </p:grpSpPr>
        <p:sp>
          <p:nvSpPr>
            <p:cNvPr id="18" name="矩形 17"/>
            <p:cNvSpPr>
              <a:spLocks noChangeArrowheads="1"/>
            </p:cNvSpPr>
            <p:nvPr/>
          </p:nvSpPr>
          <p:spPr bwMode="auto">
            <a:xfrm>
              <a:off x="4570006" y="2034132"/>
              <a:ext cx="4392435" cy="854025"/>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a:defRPr/>
              </a:pPr>
              <a:r>
                <a:rPr lang="zh-TW" altLang="en-US" sz="2200" dirty="0">
                  <a:solidFill>
                    <a:srgbClr val="FF0000"/>
                  </a:solidFill>
                  <a:latin typeface="jf金萱 七分糖" panose="020B0800000000000000" pitchFamily="34" charset="-120"/>
                  <a:ea typeface="jf金萱 七分糖" panose="020B0800000000000000" pitchFamily="34" charset="-120"/>
                </a:rPr>
                <a:t>均衡學習</a:t>
              </a:r>
              <a:r>
                <a:rPr lang="en-US" altLang="zh-TW" sz="2200" dirty="0">
                  <a:solidFill>
                    <a:srgbClr val="FF0000"/>
                  </a:solidFill>
                  <a:latin typeface="jf金萱 七分糖" panose="020B0800000000000000" pitchFamily="34" charset="-120"/>
                  <a:ea typeface="jf金萱 七分糖" panose="020B0800000000000000" pitchFamily="34" charset="-120"/>
                </a:rPr>
                <a:t>(21)+</a:t>
              </a:r>
              <a:r>
                <a:rPr lang="zh-TW" altLang="en-US" sz="2200" dirty="0">
                  <a:solidFill>
                    <a:srgbClr val="FF0000"/>
                  </a:solidFill>
                  <a:latin typeface="jf金萱 七分糖" panose="020B0800000000000000" pitchFamily="34" charset="-120"/>
                  <a:ea typeface="jf金萱 七分糖" panose="020B0800000000000000" pitchFamily="34" charset="-120"/>
                </a:rPr>
                <a:t>服務學習</a:t>
              </a:r>
              <a:r>
                <a:rPr lang="en-US" altLang="zh-TW" sz="2200" dirty="0">
                  <a:solidFill>
                    <a:srgbClr val="FF0000"/>
                  </a:solidFill>
                  <a:latin typeface="jf金萱 七分糖" panose="020B0800000000000000" pitchFamily="34" charset="-120"/>
                  <a:ea typeface="jf金萱 七分糖" panose="020B0800000000000000" pitchFamily="34" charset="-120"/>
                </a:rPr>
                <a:t>(15)</a:t>
              </a:r>
              <a:endParaRPr lang="zh-TW" altLang="en-US" sz="2200" dirty="0">
                <a:solidFill>
                  <a:srgbClr val="FF0000"/>
                </a:solidFill>
                <a:latin typeface="jf金萱 七分糖" panose="020B0800000000000000" pitchFamily="34" charset="-120"/>
                <a:ea typeface="jf金萱 七分糖" panose="020B0800000000000000" pitchFamily="34" charset="-120"/>
              </a:endParaRPr>
            </a:p>
          </p:txBody>
        </p:sp>
        <p:cxnSp>
          <p:nvCxnSpPr>
            <p:cNvPr id="19" name="直線單箭頭接點 18"/>
            <p:cNvCxnSpPr/>
            <p:nvPr/>
          </p:nvCxnSpPr>
          <p:spPr>
            <a:xfrm flipH="1">
              <a:off x="4002974" y="2455295"/>
              <a:ext cx="50421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0" name="向下箭號 19"/>
          <p:cNvSpPr/>
          <p:nvPr/>
        </p:nvSpPr>
        <p:spPr>
          <a:xfrm>
            <a:off x="4027488" y="4043363"/>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1" name="流程圖: 文件 3"/>
          <p:cNvSpPr>
            <a:spLocks/>
          </p:cNvSpPr>
          <p:nvPr/>
        </p:nvSpPr>
        <p:spPr bwMode="auto">
          <a:xfrm>
            <a:off x="2924176" y="4683125"/>
            <a:ext cx="2663825" cy="979488"/>
          </a:xfrm>
          <a:custGeom>
            <a:avLst/>
            <a:gdLst>
              <a:gd name="T0" fmla="*/ 0 w 21600"/>
              <a:gd name="T1" fmla="*/ 0 h 24595"/>
              <a:gd name="T2" fmla="*/ 328516835 w 21600"/>
              <a:gd name="T3" fmla="*/ 0 h 24595"/>
              <a:gd name="T4" fmla="*/ 328516835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dirty="0">
                <a:latin typeface="jf金萱 七分糖" panose="020B0800000000000000" pitchFamily="34" charset="-120"/>
                <a:ea typeface="jf金萱 七分糖" panose="020B0800000000000000" pitchFamily="34" charset="-120"/>
              </a:rPr>
              <a:t>會考總積分</a:t>
            </a:r>
            <a:r>
              <a:rPr kumimoji="0" lang="en-US" altLang="zh-TW" dirty="0">
                <a:latin typeface="jf金萱 七分糖" panose="020B0800000000000000" pitchFamily="34" charset="-120"/>
                <a:ea typeface="jf金萱 七分糖" panose="020B0800000000000000" pitchFamily="34" charset="-120"/>
              </a:rPr>
              <a:t>(36)</a:t>
            </a:r>
            <a:endParaRPr kumimoji="0" lang="zh-TW" altLang="en-US" dirty="0">
              <a:latin typeface="jf金萱 七分糖" panose="020B0800000000000000" pitchFamily="34" charset="-120"/>
              <a:ea typeface="jf金萱 七分糖" panose="020B0800000000000000" pitchFamily="34" charset="-120"/>
            </a:endParaRPr>
          </a:p>
        </p:txBody>
      </p:sp>
      <p:sp>
        <p:nvSpPr>
          <p:cNvPr id="22" name="矩形 21"/>
          <p:cNvSpPr>
            <a:spLocks noChangeArrowheads="1"/>
          </p:cNvSpPr>
          <p:nvPr/>
        </p:nvSpPr>
        <p:spPr bwMode="auto">
          <a:xfrm>
            <a:off x="5946775" y="3970338"/>
            <a:ext cx="4235450" cy="25908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defRPr/>
            </a:pPr>
            <a:r>
              <a:rPr lang="zh-TW" altLang="en-US" sz="2200" dirty="0">
                <a:solidFill>
                  <a:srgbClr val="FF0000"/>
                </a:solidFill>
                <a:latin typeface="jf金萱 七分糖" panose="020B0800000000000000" pitchFamily="34" charset="-120"/>
                <a:ea typeface="jf金萱 七分糖" panose="020B0800000000000000" pitchFamily="34" charset="-120"/>
              </a:rPr>
              <a:t>國文</a:t>
            </a:r>
            <a:r>
              <a:rPr lang="en-US" altLang="zh-TW" sz="2200" dirty="0">
                <a:solidFill>
                  <a:srgbClr val="FF0000"/>
                </a:solidFill>
                <a:latin typeface="jf金萱 七分糖" panose="020B0800000000000000" pitchFamily="34" charset="-120"/>
                <a:ea typeface="jf金萱 七分糖" panose="020B0800000000000000" pitchFamily="34" charset="-120"/>
              </a:rPr>
              <a:t>(7)+</a:t>
            </a:r>
            <a:r>
              <a:rPr lang="zh-TW" altLang="en-US" sz="2200" dirty="0">
                <a:solidFill>
                  <a:srgbClr val="FF0000"/>
                </a:solidFill>
                <a:latin typeface="jf金萱 七分糖" panose="020B0800000000000000" pitchFamily="34" charset="-120"/>
                <a:ea typeface="jf金萱 七分糖" panose="020B0800000000000000" pitchFamily="34" charset="-120"/>
              </a:rPr>
              <a:t>數學</a:t>
            </a:r>
            <a:r>
              <a:rPr lang="en-US" altLang="zh-TW" sz="2200" dirty="0">
                <a:solidFill>
                  <a:srgbClr val="FF0000"/>
                </a:solidFill>
                <a:latin typeface="jf金萱 七分糖" panose="020B0800000000000000" pitchFamily="34" charset="-120"/>
                <a:ea typeface="jf金萱 七分糖" panose="020B0800000000000000" pitchFamily="34" charset="-120"/>
              </a:rPr>
              <a:t>(7)+</a:t>
            </a:r>
            <a:r>
              <a:rPr lang="zh-TW" altLang="en-US" sz="2200" dirty="0">
                <a:solidFill>
                  <a:srgbClr val="FF0000"/>
                </a:solidFill>
                <a:latin typeface="jf金萱 七分糖" panose="020B0800000000000000" pitchFamily="34" charset="-120"/>
                <a:ea typeface="jf金萱 七分糖" panose="020B0800000000000000" pitchFamily="34" charset="-120"/>
              </a:rPr>
              <a:t>英語</a:t>
            </a:r>
            <a:r>
              <a:rPr lang="en-US" altLang="zh-TW" sz="2200" dirty="0">
                <a:solidFill>
                  <a:srgbClr val="FF0000"/>
                </a:solidFill>
                <a:latin typeface="jf金萱 七分糖" panose="020B0800000000000000" pitchFamily="34" charset="-120"/>
                <a:ea typeface="jf金萱 七分糖" panose="020B0800000000000000" pitchFamily="34" charset="-120"/>
              </a:rPr>
              <a:t>(7)</a:t>
            </a:r>
          </a:p>
          <a:p>
            <a:pPr algn="ctr">
              <a:spcAft>
                <a:spcPts val="600"/>
              </a:spcAft>
              <a:defRPr/>
            </a:pPr>
            <a:r>
              <a:rPr lang="en-US" altLang="zh-TW" sz="2200" dirty="0">
                <a:solidFill>
                  <a:srgbClr val="FF0000"/>
                </a:solidFill>
                <a:latin typeface="jf金萱 七分糖" panose="020B0800000000000000" pitchFamily="34" charset="-120"/>
                <a:ea typeface="jf金萱 七分糖" panose="020B0800000000000000" pitchFamily="34" charset="-120"/>
              </a:rPr>
              <a:t>+</a:t>
            </a:r>
            <a:r>
              <a:rPr lang="zh-TW" altLang="en-US" sz="2200" dirty="0">
                <a:solidFill>
                  <a:srgbClr val="FF0000"/>
                </a:solidFill>
                <a:latin typeface="jf金萱 七分糖" panose="020B0800000000000000" pitchFamily="34" charset="-120"/>
                <a:ea typeface="jf金萱 七分糖" panose="020B0800000000000000" pitchFamily="34" charset="-120"/>
              </a:rPr>
              <a:t>社會</a:t>
            </a:r>
            <a:r>
              <a:rPr lang="en-US" altLang="zh-TW" sz="2200" dirty="0">
                <a:solidFill>
                  <a:srgbClr val="FF0000"/>
                </a:solidFill>
                <a:latin typeface="jf金萱 七分糖" panose="020B0800000000000000" pitchFamily="34" charset="-120"/>
                <a:ea typeface="jf金萱 七分糖" panose="020B0800000000000000" pitchFamily="34" charset="-120"/>
              </a:rPr>
              <a:t>(7)+</a:t>
            </a:r>
            <a:r>
              <a:rPr lang="zh-TW" altLang="en-US" sz="2200" dirty="0">
                <a:solidFill>
                  <a:srgbClr val="FF0000"/>
                </a:solidFill>
                <a:latin typeface="jf金萱 七分糖" panose="020B0800000000000000" pitchFamily="34" charset="-120"/>
                <a:ea typeface="jf金萱 七分糖" panose="020B0800000000000000" pitchFamily="34" charset="-120"/>
              </a:rPr>
              <a:t>自然</a:t>
            </a:r>
            <a:r>
              <a:rPr lang="en-US" altLang="zh-TW" sz="2200" dirty="0">
                <a:solidFill>
                  <a:srgbClr val="FF0000"/>
                </a:solidFill>
                <a:latin typeface="jf金萱 七分糖" panose="020B0800000000000000" pitchFamily="34" charset="-120"/>
                <a:ea typeface="jf金萱 七分糖" panose="020B0800000000000000" pitchFamily="34" charset="-120"/>
              </a:rPr>
              <a:t>(7) +</a:t>
            </a:r>
            <a:r>
              <a:rPr lang="zh-TW" altLang="en-US" sz="2200" dirty="0">
                <a:solidFill>
                  <a:srgbClr val="FF0000"/>
                </a:solidFill>
                <a:latin typeface="jf金萱 七分糖" panose="020B0800000000000000" pitchFamily="34" charset="-120"/>
                <a:ea typeface="jf金萱 七分糖" panose="020B0800000000000000" pitchFamily="34" charset="-120"/>
              </a:rPr>
              <a:t>寫作</a:t>
            </a:r>
            <a:r>
              <a:rPr lang="en-US" altLang="zh-TW" sz="2200" dirty="0">
                <a:solidFill>
                  <a:srgbClr val="FF0000"/>
                </a:solidFill>
                <a:latin typeface="jf金萱 七分糖" panose="020B0800000000000000" pitchFamily="34" charset="-120"/>
                <a:ea typeface="jf金萱 七分糖" panose="020B0800000000000000" pitchFamily="34" charset="-120"/>
              </a:rPr>
              <a:t>(1)</a:t>
            </a:r>
            <a:r>
              <a:rPr kumimoji="0" lang="zh-TW" altLang="en-US" sz="2200" b="1" dirty="0">
                <a:latin typeface="jf金萱 七分糖" panose="020B0800000000000000" pitchFamily="34" charset="-120"/>
                <a:ea typeface="jf金萱 七分糖" panose="020B0800000000000000" pitchFamily="34" charset="-120"/>
              </a:rPr>
              <a:t> </a:t>
            </a:r>
            <a:endParaRPr kumimoji="0" lang="en-US" altLang="zh-TW" sz="2200" b="1" dirty="0">
              <a:latin typeface="jf金萱 七分糖" panose="020B0800000000000000" pitchFamily="34" charset="-120"/>
              <a:ea typeface="jf金萱 七分糖" panose="020B0800000000000000" pitchFamily="34" charset="-120"/>
            </a:endParaRPr>
          </a:p>
          <a:p>
            <a:pPr>
              <a:defRPr/>
            </a:pPr>
            <a:r>
              <a:rPr kumimoji="0" lang="zh-TW" altLang="en-US" sz="2000" b="1" dirty="0">
                <a:latin typeface="jf金萱 七分糖" panose="020B0800000000000000" pitchFamily="34" charset="-120"/>
                <a:ea typeface="jf金萱 七分糖" panose="020B0800000000000000" pitchFamily="34" charset="-120"/>
              </a:rPr>
              <a:t>	</a:t>
            </a:r>
          </a:p>
          <a:p>
            <a:pPr algn="ctr">
              <a:defRPr/>
            </a:pPr>
            <a:endParaRPr kumimoji="0" lang="zh-TW" altLang="en-US" sz="1700" dirty="0">
              <a:solidFill>
                <a:srgbClr val="FF0000"/>
              </a:solidFill>
              <a:latin typeface="jf金萱 七分糖" panose="020B0800000000000000" pitchFamily="34" charset="-120"/>
              <a:ea typeface="jf金萱 七分糖" panose="020B0800000000000000" pitchFamily="34" charset="-120"/>
            </a:endParaRPr>
          </a:p>
        </p:txBody>
      </p:sp>
      <p:cxnSp>
        <p:nvCxnSpPr>
          <p:cNvPr id="23" name="直線單箭頭接點 22"/>
          <p:cNvCxnSpPr/>
          <p:nvPr/>
        </p:nvCxnSpPr>
        <p:spPr bwMode="auto">
          <a:xfrm flipH="1">
            <a:off x="5478463" y="4881563"/>
            <a:ext cx="46831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35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1" y="5561013"/>
            <a:ext cx="3778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p:cNvGraphicFramePr>
            <a:graphicFrameLocks noGrp="1"/>
          </p:cNvGraphicFramePr>
          <p:nvPr>
            <p:extLst>
              <p:ext uri="{D42A27DB-BD31-4B8C-83A1-F6EECF244321}">
                <p14:modId xmlns:p14="http://schemas.microsoft.com/office/powerpoint/2010/main" val="453399931"/>
              </p:ext>
            </p:extLst>
          </p:nvPr>
        </p:nvGraphicFramePr>
        <p:xfrm>
          <a:off x="6096000" y="4767263"/>
          <a:ext cx="4032253" cy="1587500"/>
        </p:xfrm>
        <a:graphic>
          <a:graphicData uri="http://schemas.openxmlformats.org/drawingml/2006/table">
            <a:tbl>
              <a:tblPr firstRow="1" bandRow="1">
                <a:tableStyleId>{21E4AEA4-8DFA-4A89-87EB-49C32662AFE0}</a:tableStyleId>
              </a:tblPr>
              <a:tblGrid>
                <a:gridCol w="562752"/>
                <a:gridCol w="450078"/>
                <a:gridCol w="253364"/>
                <a:gridCol w="151770"/>
                <a:gridCol w="575547"/>
                <a:gridCol w="116816"/>
                <a:gridCol w="553840"/>
                <a:gridCol w="239285"/>
                <a:gridCol w="408755"/>
                <a:gridCol w="205004"/>
                <a:gridCol w="515042"/>
              </a:tblGrid>
              <a:tr h="396875">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600" dirty="0">
                          <a:latin typeface="Times New Roman" panose="02020603050405020304" pitchFamily="18" charset="0"/>
                          <a:ea typeface="新細明體" panose="02020500000000000000" pitchFamily="18" charset="-120"/>
                          <a:cs typeface="Times New Roman" panose="02020603050405020304" pitchFamily="18" charset="0"/>
                        </a:rPr>
                        <a:t>C</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r>
              <a:tr h="396875">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7</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6</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5</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4</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3</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2</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800" dirty="0">
                          <a:latin typeface="Times New Roman" panose="02020603050405020304" pitchFamily="18" charset="0"/>
                          <a:ea typeface="新細明體" panose="02020500000000000000" pitchFamily="18" charset="-120"/>
                          <a:cs typeface="Times New Roman" panose="02020603050405020304" pitchFamily="18" charset="0"/>
                        </a:rPr>
                        <a:t>1</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r>
              <a:tr h="396875">
                <a:tc>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4</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r>
              <a:tr h="396875">
                <a:tc>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0.8</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0.6</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0.4</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0.2</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0.1</a:t>
                      </a:r>
                      <a:r>
                        <a:rPr lang="zh-TW" altLang="zh-TW" sz="1600" kern="1200" dirty="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r>
            </a:tbl>
          </a:graphicData>
        </a:graphic>
      </p:graphicFrame>
      <p:sp>
        <p:nvSpPr>
          <p:cNvPr id="2" name="標題 1"/>
          <p:cNvSpPr>
            <a:spLocks noGrp="1"/>
          </p:cNvSpPr>
          <p:nvPr>
            <p:ph type="title"/>
          </p:nvPr>
        </p:nvSpPr>
        <p:spPr>
          <a:solidFill>
            <a:schemeClr val="accent2">
              <a:lumMod val="40000"/>
              <a:lumOff val="60000"/>
            </a:schemeClr>
          </a:solidFill>
        </p:spPr>
        <p:txBody>
          <a:bodyPr wrap="square" numCol="1" anchorCtr="0" compatLnSpc="1">
            <a:prstTxWarp prst="textNoShape">
              <a:avLst/>
            </a:prstTxWarp>
          </a:bodyPr>
          <a:lstStyle/>
          <a:p>
            <a:pPr algn="ctr" eaLnBrk="1" hangingPunct="1">
              <a:defRPr/>
            </a:pPr>
            <a:r>
              <a:rPr lang="zh-TW" altLang="zh-TW" sz="3600" b="1">
                <a:latin typeface="jf金萱 七分糖" panose="020B0800000000000000" pitchFamily="34" charset="-120"/>
                <a:ea typeface="jf金萱 七分糖" panose="020B0800000000000000" pitchFamily="34" charset="-120"/>
                <a:cs typeface="BiauKai"/>
              </a:rPr>
              <a:t>超額比序及分發作業範例（</a:t>
            </a:r>
            <a:r>
              <a:rPr lang="en-US" altLang="zh-TW" sz="3600" b="1">
                <a:latin typeface="jf金萱 七分糖" panose="020B0800000000000000" pitchFamily="34" charset="-120"/>
                <a:ea typeface="jf金萱 七分糖" panose="020B0800000000000000" pitchFamily="34" charset="-120"/>
                <a:cs typeface="BiauKai"/>
              </a:rPr>
              <a:t>1)</a:t>
            </a:r>
            <a:endParaRPr lang="zh-TW" altLang="en-US" b="1" cap="none">
              <a:latin typeface="jf金萱 七分糖" panose="020B0800000000000000" pitchFamily="34" charset="-120"/>
              <a:ea typeface="jf金萱 七分糖" panose="020B0800000000000000" pitchFamily="34" charset="-120"/>
            </a:endParaRPr>
          </a:p>
        </p:txBody>
      </p:sp>
      <p:sp>
        <p:nvSpPr>
          <p:cNvPr id="23612" name="投影片編號版面配置區 1"/>
          <p:cNvSpPr txBox="1">
            <a:spLocks noChangeArrowheads="1"/>
          </p:cNvSpPr>
          <p:nvPr/>
        </p:nvSpPr>
        <p:spPr bwMode="auto">
          <a:xfrm>
            <a:off x="9212264" y="6732589"/>
            <a:ext cx="47942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173038" indent="-173038">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401638" indent="-163513">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630238" indent="-163513">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858838" indent="-173038">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13160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17732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22304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26876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r">
              <a:spcBef>
                <a:spcPct val="0"/>
              </a:spcBef>
              <a:buFontTx/>
              <a:buNone/>
            </a:pPr>
            <a:endParaRPr lang="en-US" altLang="en-US" sz="1800">
              <a:solidFill>
                <a:schemeClr val="bg2"/>
              </a:solidFill>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252190204"/>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文件 3"/>
          <p:cNvSpPr>
            <a:spLocks/>
          </p:cNvSpPr>
          <p:nvPr/>
        </p:nvSpPr>
        <p:spPr bwMode="auto">
          <a:xfrm>
            <a:off x="2566989" y="1851025"/>
            <a:ext cx="2376487" cy="857250"/>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dirty="0">
                <a:latin typeface="jf金萱 七分糖" panose="020B0800000000000000" pitchFamily="34" charset="-120"/>
                <a:ea typeface="jf金萱 七分糖" panose="020B0800000000000000" pitchFamily="34" charset="-120"/>
              </a:rPr>
              <a:t>志願序積分</a:t>
            </a:r>
            <a:r>
              <a:rPr lang="en-US" altLang="zh-TW" dirty="0">
                <a:latin typeface="jf金萱 七分糖" panose="020B0800000000000000" pitchFamily="34" charset="-120"/>
                <a:ea typeface="jf金萱 七分糖" panose="020B0800000000000000" pitchFamily="34" charset="-120"/>
              </a:rPr>
              <a:t>(36)</a:t>
            </a:r>
            <a:endParaRPr lang="zh-TW" altLang="en-US" dirty="0">
              <a:latin typeface="jf金萱 七分糖" panose="020B0800000000000000" pitchFamily="34" charset="-120"/>
              <a:ea typeface="jf金萱 七分糖" panose="020B0800000000000000" pitchFamily="34" charset="-120"/>
            </a:endParaRPr>
          </a:p>
        </p:txBody>
      </p:sp>
      <p:sp>
        <p:nvSpPr>
          <p:cNvPr id="7" name="向下箭號 6"/>
          <p:cNvSpPr/>
          <p:nvPr/>
        </p:nvSpPr>
        <p:spPr>
          <a:xfrm>
            <a:off x="3962400" y="2781300"/>
            <a:ext cx="32385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cxnSp>
        <p:nvCxnSpPr>
          <p:cNvPr id="8" name="直線單箭頭接點 7"/>
          <p:cNvCxnSpPr/>
          <p:nvPr/>
        </p:nvCxnSpPr>
        <p:spPr bwMode="auto">
          <a:xfrm flipH="1">
            <a:off x="4949826" y="2060575"/>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流程圖: 文件 3"/>
          <p:cNvSpPr>
            <a:spLocks/>
          </p:cNvSpPr>
          <p:nvPr/>
        </p:nvSpPr>
        <p:spPr bwMode="auto">
          <a:xfrm>
            <a:off x="2611439" y="3579813"/>
            <a:ext cx="2376487" cy="855662"/>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dirty="0">
                <a:latin typeface="jf金萱 七分糖" panose="020B0800000000000000" pitchFamily="34" charset="-120"/>
                <a:ea typeface="jf金萱 七分糖" panose="020B0800000000000000" pitchFamily="34" charset="-120"/>
              </a:rPr>
              <a:t>各科會考標示</a:t>
            </a:r>
          </a:p>
        </p:txBody>
      </p:sp>
      <p:graphicFrame>
        <p:nvGraphicFramePr>
          <p:cNvPr id="13" name="Group 52"/>
          <p:cNvGraphicFramePr>
            <a:graphicFrameLocks noGrp="1"/>
          </p:cNvGraphicFramePr>
          <p:nvPr>
            <p:extLst>
              <p:ext uri="{D42A27DB-BD31-4B8C-83A1-F6EECF244321}">
                <p14:modId xmlns:p14="http://schemas.microsoft.com/office/powerpoint/2010/main" val="2092565298"/>
              </p:ext>
            </p:extLst>
          </p:nvPr>
        </p:nvGraphicFramePr>
        <p:xfrm>
          <a:off x="5729289" y="1601789"/>
          <a:ext cx="2695575" cy="2193948"/>
        </p:xfrm>
        <a:graphic>
          <a:graphicData uri="http://schemas.openxmlformats.org/drawingml/2006/table">
            <a:tbl>
              <a:tblPr/>
              <a:tblGrid>
                <a:gridCol w="729802"/>
                <a:gridCol w="1965773"/>
              </a:tblGrid>
              <a:tr h="365654">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tr>
              <a:tr h="365654">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r h="365654">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65654">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r h="365654">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65654">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bl>
          </a:graphicData>
        </a:graphic>
      </p:graphicFrame>
      <p:sp>
        <p:nvSpPr>
          <p:cNvPr id="14" name="向下箭號 13"/>
          <p:cNvSpPr/>
          <p:nvPr/>
        </p:nvSpPr>
        <p:spPr>
          <a:xfrm>
            <a:off x="3960813" y="1125539"/>
            <a:ext cx="323850"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15" name="流程圖: 文件 3"/>
          <p:cNvSpPr>
            <a:spLocks/>
          </p:cNvSpPr>
          <p:nvPr/>
        </p:nvSpPr>
        <p:spPr bwMode="auto">
          <a:xfrm>
            <a:off x="2597151" y="5229226"/>
            <a:ext cx="2390775" cy="1222375"/>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defRPr/>
            </a:pPr>
            <a:r>
              <a:rPr lang="zh-TW" altLang="en-US" dirty="0">
                <a:solidFill>
                  <a:srgbClr val="FF0000"/>
                </a:solidFill>
                <a:latin typeface="jf金萱 七分糖" panose="020B0800000000000000" pitchFamily="34" charset="-120"/>
                <a:ea typeface="jf金萱 七分糖" panose="020B0800000000000000" pitchFamily="34" charset="-120"/>
              </a:rPr>
              <a:t>增額人數</a:t>
            </a:r>
            <a:r>
              <a:rPr lang="en-US" altLang="zh-TW" dirty="0">
                <a:solidFill>
                  <a:srgbClr val="FF0000"/>
                </a:solidFill>
                <a:latin typeface="jf金萱 七分糖" panose="020B0800000000000000" pitchFamily="34" charset="-120"/>
                <a:ea typeface="jf金萱 七分糖" panose="020B0800000000000000" pitchFamily="34" charset="-120"/>
              </a:rPr>
              <a:t>5%</a:t>
            </a:r>
            <a:r>
              <a:rPr lang="zh-TW" altLang="en-US" dirty="0">
                <a:solidFill>
                  <a:srgbClr val="FF0000"/>
                </a:solidFill>
                <a:latin typeface="jf金萱 七分糖" panose="020B0800000000000000" pitchFamily="34" charset="-120"/>
                <a:ea typeface="jf金萱 七分糖" panose="020B0800000000000000" pitchFamily="34" charset="-120"/>
              </a:rPr>
              <a:t>內直接增額錄取</a:t>
            </a:r>
          </a:p>
        </p:txBody>
      </p:sp>
      <p:sp>
        <p:nvSpPr>
          <p:cNvPr id="16" name="流程圖: 文件 3"/>
          <p:cNvSpPr>
            <a:spLocks/>
          </p:cNvSpPr>
          <p:nvPr/>
        </p:nvSpPr>
        <p:spPr bwMode="auto">
          <a:xfrm>
            <a:off x="5153026" y="5229226"/>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defRPr/>
            </a:pPr>
            <a:r>
              <a:rPr lang="zh-TW" altLang="en-US" sz="2000" dirty="0">
                <a:solidFill>
                  <a:srgbClr val="FF0000"/>
                </a:solidFill>
                <a:latin typeface="jf金萱 七分糖" panose="020B0800000000000000" pitchFamily="34" charset="-120"/>
                <a:ea typeface="jf金萱 七分糖" panose="020B0800000000000000" pitchFamily="34" charset="-120"/>
              </a:rPr>
              <a:t>增額人數高於</a:t>
            </a:r>
            <a:r>
              <a:rPr lang="en-US" altLang="zh-TW" sz="2000" dirty="0">
                <a:solidFill>
                  <a:srgbClr val="FF0000"/>
                </a:solidFill>
                <a:latin typeface="jf金萱 七分糖" panose="020B0800000000000000" pitchFamily="34" charset="-120"/>
                <a:ea typeface="jf金萱 七分糖" panose="020B0800000000000000" pitchFamily="34" charset="-120"/>
              </a:rPr>
              <a:t>5%</a:t>
            </a:r>
            <a:r>
              <a:rPr lang="zh-TW" altLang="en-US" sz="2000" dirty="0">
                <a:solidFill>
                  <a:srgbClr val="FF0000"/>
                </a:solidFill>
                <a:latin typeface="jf金萱 七分糖" panose="020B0800000000000000" pitchFamily="34" charset="-120"/>
                <a:ea typeface="jf金萱 七分糖" panose="020B0800000000000000" pitchFamily="34" charset="-120"/>
              </a:rPr>
              <a:t>時，依選填志願順序錄取</a:t>
            </a:r>
          </a:p>
        </p:txBody>
      </p:sp>
      <p:cxnSp>
        <p:nvCxnSpPr>
          <p:cNvPr id="17" name="直線單箭頭接點 16"/>
          <p:cNvCxnSpPr/>
          <p:nvPr/>
        </p:nvCxnSpPr>
        <p:spPr bwMode="auto">
          <a:xfrm flipH="1">
            <a:off x="4949826" y="4030663"/>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5632" name="群組 17"/>
          <p:cNvGrpSpPr>
            <a:grpSpLocks/>
          </p:cNvGrpSpPr>
          <p:nvPr/>
        </p:nvGrpSpPr>
        <p:grpSpPr bwMode="auto">
          <a:xfrm>
            <a:off x="5546726" y="3868739"/>
            <a:ext cx="4875213" cy="1387475"/>
            <a:chOff x="3948113" y="4221088"/>
            <a:chExt cx="4875212" cy="695325"/>
          </a:xfrm>
        </p:grpSpPr>
        <p:sp>
          <p:nvSpPr>
            <p:cNvPr id="19" name="矩形 18"/>
            <p:cNvSpPr/>
            <p:nvPr/>
          </p:nvSpPr>
          <p:spPr bwMode="auto">
            <a:xfrm>
              <a:off x="3948113" y="4221088"/>
              <a:ext cx="4875212" cy="6953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grpSp>
          <p:nvGrpSpPr>
            <p:cNvPr id="25637" name="群組 19"/>
            <p:cNvGrpSpPr>
              <a:grpSpLocks/>
            </p:cNvGrpSpPr>
            <p:nvPr/>
          </p:nvGrpSpPr>
          <p:grpSpPr bwMode="auto">
            <a:xfrm>
              <a:off x="3992563" y="4360788"/>
              <a:ext cx="4573942" cy="481087"/>
              <a:chOff x="3992563" y="4360788"/>
              <a:chExt cx="4573942" cy="481087"/>
            </a:xfrm>
          </p:grpSpPr>
          <p:sp>
            <p:nvSpPr>
              <p:cNvPr id="21" name="流程圖: 文件 3"/>
              <p:cNvSpPr/>
              <p:nvPr/>
            </p:nvSpPr>
            <p:spPr bwMode="auto">
              <a:xfrm>
                <a:off x="3992563" y="4361108"/>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國文</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sp>
            <p:nvSpPr>
              <p:cNvPr id="22" name="向下箭號 21"/>
              <p:cNvSpPr/>
              <p:nvPr/>
            </p:nvSpPr>
            <p:spPr bwMode="auto">
              <a:xfrm rot="16200000">
                <a:off x="4574504" y="4480958"/>
                <a:ext cx="241056"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3" name="向下箭號 22"/>
              <p:cNvSpPr/>
              <p:nvPr/>
            </p:nvSpPr>
            <p:spPr bwMode="auto">
              <a:xfrm rot="16200000">
                <a:off x="5358728" y="4480958"/>
                <a:ext cx="241056"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4" name="向下箭號 23"/>
              <p:cNvSpPr/>
              <p:nvPr/>
            </p:nvSpPr>
            <p:spPr bwMode="auto">
              <a:xfrm rot="16200000">
                <a:off x="6146128" y="4480958"/>
                <a:ext cx="241056"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5" name="向下箭號 24"/>
              <p:cNvSpPr/>
              <p:nvPr/>
            </p:nvSpPr>
            <p:spPr bwMode="auto">
              <a:xfrm rot="16200000">
                <a:off x="6939086" y="4480163"/>
                <a:ext cx="239465"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6" name="向下箭號 25"/>
              <p:cNvSpPr/>
              <p:nvPr/>
            </p:nvSpPr>
            <p:spPr bwMode="auto">
              <a:xfrm rot="16200000">
                <a:off x="7725691" y="4506417"/>
                <a:ext cx="241056"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7" name="流程圖: 文件 3"/>
              <p:cNvSpPr/>
              <p:nvPr/>
            </p:nvSpPr>
            <p:spPr bwMode="auto">
              <a:xfrm>
                <a:off x="4748213" y="4372246"/>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數學</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sp>
            <p:nvSpPr>
              <p:cNvPr id="28" name="流程圖: 文件 3"/>
              <p:cNvSpPr/>
              <p:nvPr/>
            </p:nvSpPr>
            <p:spPr bwMode="auto">
              <a:xfrm>
                <a:off x="5556251" y="4383384"/>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英語</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sp>
            <p:nvSpPr>
              <p:cNvPr id="29" name="流程圖: 文件 3"/>
              <p:cNvSpPr/>
              <p:nvPr/>
            </p:nvSpPr>
            <p:spPr bwMode="auto">
              <a:xfrm>
                <a:off x="6332537" y="4392930"/>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社會</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sp>
            <p:nvSpPr>
              <p:cNvPr id="30" name="流程圖: 文件 3"/>
              <p:cNvSpPr/>
              <p:nvPr/>
            </p:nvSpPr>
            <p:spPr bwMode="auto">
              <a:xfrm>
                <a:off x="7118350" y="4392930"/>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自然</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sp>
            <p:nvSpPr>
              <p:cNvPr id="31" name="流程圖: 文件 3"/>
              <p:cNvSpPr/>
              <p:nvPr/>
            </p:nvSpPr>
            <p:spPr bwMode="auto">
              <a:xfrm>
                <a:off x="7915275" y="4402477"/>
                <a:ext cx="650875" cy="4391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jf金萱 七分糖" panose="020B0800000000000000" pitchFamily="34" charset="-120"/>
                    <a:ea typeface="jf金萱 七分糖" panose="020B0800000000000000" pitchFamily="34" charset="-120"/>
                  </a:rPr>
                  <a:t>寫作</a:t>
                </a:r>
                <a:endParaRPr lang="en-US" altLang="zh-TW" dirty="0">
                  <a:solidFill>
                    <a:schemeClr val="bg1"/>
                  </a:solidFill>
                  <a:latin typeface="jf金萱 七分糖" panose="020B0800000000000000" pitchFamily="34" charset="-120"/>
                  <a:ea typeface="jf金萱 七分糖" panose="020B0800000000000000" pitchFamily="34" charset="-120"/>
                </a:endParaRPr>
              </a:p>
            </p:txBody>
          </p:sp>
        </p:grpSp>
      </p:grpSp>
      <p:sp>
        <p:nvSpPr>
          <p:cNvPr id="32" name="向下箭號 31"/>
          <p:cNvSpPr/>
          <p:nvPr/>
        </p:nvSpPr>
        <p:spPr>
          <a:xfrm>
            <a:off x="3960813" y="4510089"/>
            <a:ext cx="323850" cy="5032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jf金萱 七分糖" panose="020B0800000000000000" pitchFamily="34" charset="-120"/>
              <a:ea typeface="jf金萱 七分糖" panose="020B0800000000000000" pitchFamily="34" charset="-120"/>
            </a:endParaRPr>
          </a:p>
        </p:txBody>
      </p:sp>
      <p:sp>
        <p:nvSpPr>
          <p:cNvPr id="2" name="標題 1"/>
          <p:cNvSpPr>
            <a:spLocks noGrp="1"/>
          </p:cNvSpPr>
          <p:nvPr>
            <p:ph type="title"/>
          </p:nvPr>
        </p:nvSpPr>
        <p:spPr>
          <a:solidFill>
            <a:schemeClr val="accent2">
              <a:lumMod val="40000"/>
              <a:lumOff val="60000"/>
            </a:schemeClr>
          </a:solidFill>
        </p:spPr>
        <p:txBody>
          <a:bodyPr wrap="square" numCol="1" anchor="b" anchorCtr="0" compatLnSpc="1">
            <a:prstTxWarp prst="textNoShape">
              <a:avLst/>
            </a:prstTxWarp>
            <a:normAutofit/>
          </a:bodyPr>
          <a:lstStyle/>
          <a:p>
            <a:pPr algn="ctr">
              <a:defRPr/>
            </a:pPr>
            <a:r>
              <a:rPr lang="zh-TW" altLang="zh-TW" sz="3200">
                <a:latin typeface="jf金萱 七分糖" panose="020B0800000000000000" pitchFamily="34" charset="-120"/>
                <a:ea typeface="jf金萱 七分糖" panose="020B0800000000000000" pitchFamily="34" charset="-120"/>
                <a:cs typeface="BiauKai"/>
              </a:rPr>
              <a:t>超額比序及分發作業範例（</a:t>
            </a:r>
            <a:r>
              <a:rPr lang="en-US" altLang="zh-TW" sz="3200">
                <a:latin typeface="jf金萱 七分糖" panose="020B0800000000000000" pitchFamily="34" charset="-120"/>
                <a:ea typeface="jf金萱 七分糖" panose="020B0800000000000000" pitchFamily="34" charset="-120"/>
                <a:cs typeface="BiauKai"/>
              </a:rPr>
              <a:t>2)</a:t>
            </a:r>
            <a:endParaRPr lang="zh-TW" altLang="en-US" sz="3200">
              <a:latin typeface="jf金萱 七分糖" panose="020B0800000000000000" pitchFamily="34" charset="-120"/>
              <a:ea typeface="jf金萱 七分糖" panose="020B0800000000000000" pitchFamily="34" charset="-120"/>
              <a:cs typeface="BiauKai"/>
            </a:endParaRPr>
          </a:p>
        </p:txBody>
      </p:sp>
      <p:sp>
        <p:nvSpPr>
          <p:cNvPr id="25635" name="投影片編號版面配置區 1"/>
          <p:cNvSpPr txBox="1">
            <a:spLocks noChangeArrowheads="1"/>
          </p:cNvSpPr>
          <p:nvPr/>
        </p:nvSpPr>
        <p:spPr bwMode="auto">
          <a:xfrm>
            <a:off x="9182101" y="6623050"/>
            <a:ext cx="47942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173038" indent="-173038">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401638" indent="-163513">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630238" indent="-163513">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858838" indent="-173038">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13160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17732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22304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2687638" indent="-173038"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r">
              <a:spcBef>
                <a:spcPct val="0"/>
              </a:spcBef>
              <a:buFontTx/>
              <a:buNone/>
            </a:pPr>
            <a:r>
              <a:rPr lang="en-US" altLang="en-US" sz="1800" b="0">
                <a:solidFill>
                  <a:schemeClr val="bg2"/>
                </a:solidFill>
                <a:latin typeface="jf金萱 七分糖" panose="020B0800000000000000" pitchFamily="34" charset="-120"/>
                <a:ea typeface="jf金萱 七分糖" panose="020B0800000000000000" pitchFamily="34" charset="-120"/>
              </a:rPr>
              <a:t>6</a:t>
            </a:r>
          </a:p>
        </p:txBody>
      </p:sp>
    </p:spTree>
    <p:extLst>
      <p:ext uri="{BB962C8B-B14F-4D97-AF65-F5344CB8AC3E}">
        <p14:creationId xmlns:p14="http://schemas.microsoft.com/office/powerpoint/2010/main" val="2376517008"/>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2"/>
          <p:cNvSpPr>
            <a:spLocks noGrp="1"/>
          </p:cNvSpPr>
          <p:nvPr>
            <p:ph type="title"/>
          </p:nvPr>
        </p:nvSpPr>
        <p:spPr>
          <a:xfrm>
            <a:off x="2494624" y="209192"/>
            <a:ext cx="9697375" cy="832800"/>
          </a:xfrm>
          <a:solidFill>
            <a:schemeClr val="accent2">
              <a:lumMod val="20000"/>
              <a:lumOff val="80000"/>
            </a:schemeClr>
          </a:solidFill>
          <a:effectLst>
            <a:outerShdw blurRad="50800" dist="38100" dir="2700000" algn="tl" rotWithShape="0">
              <a:srgbClr val="000000">
                <a:alpha val="39998"/>
              </a:srgbClr>
            </a:outerShdw>
          </a:effectLst>
        </p:spPr>
        <p:txBody>
          <a:bodyPr>
            <a:normAutofit fontScale="90000"/>
          </a:bodyPr>
          <a:lstStyle/>
          <a:p>
            <a:pPr eaLnBrk="1" hangingPunct="1">
              <a:defRPr/>
            </a:pPr>
            <a:r>
              <a:rPr lang="en-US" altLang="zh-TW" b="1" dirty="0" smtClean="0">
                <a:solidFill>
                  <a:srgbClr val="FF0000"/>
                </a:solidFill>
                <a:latin typeface="微軟正黑體" panose="020B0604030504040204" pitchFamily="34" charset="-120"/>
              </a:rPr>
              <a:t>111</a:t>
            </a:r>
            <a:r>
              <a:rPr lang="zh-TW" altLang="zh-TW" b="1" dirty="0" smtClean="0">
                <a:solidFill>
                  <a:srgbClr val="FF0000"/>
                </a:solidFill>
                <a:latin typeface="微軟正黑體" panose="020B0604030504040204" pitchFamily="34" charset="-120"/>
              </a:rPr>
              <a:t>年</a:t>
            </a:r>
            <a:r>
              <a:rPr lang="zh-TW" altLang="en-US" b="1" dirty="0">
                <a:latin typeface="微軟正黑體" panose="020B0604030504040204" pitchFamily="34" charset="-120"/>
              </a:rPr>
              <a:t>基北區</a:t>
            </a:r>
            <a:r>
              <a:rPr lang="zh-TW" altLang="zh-TW" b="1" dirty="0">
                <a:latin typeface="微軟正黑體" panose="020B0604030504040204" pitchFamily="34" charset="-120"/>
              </a:rPr>
              <a:t>適性入學管道</a:t>
            </a:r>
            <a:endParaRPr lang="zh-TW" altLang="en-US" b="1" dirty="0">
              <a:latin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1722267" y="1126256"/>
            <a:ext cx="10185647" cy="5226650"/>
          </a:xfrm>
          <a:prstGeom prst="rect">
            <a:avLst/>
          </a:prstGeom>
        </p:spPr>
      </p:pic>
    </p:spTree>
    <p:extLst>
      <p:ext uri="{BB962C8B-B14F-4D97-AF65-F5344CB8AC3E}">
        <p14:creationId xmlns:p14="http://schemas.microsoft.com/office/powerpoint/2010/main" val="300569937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0348" y="102660"/>
            <a:ext cx="12192000" cy="832800"/>
          </a:xfrm>
        </p:spPr>
        <p:txBody>
          <a:bodyPr>
            <a:normAutofit fontScale="90000"/>
          </a:bodyPr>
          <a:lstStyle/>
          <a:p>
            <a:pPr algn="ctr">
              <a:defRPr/>
            </a:pPr>
            <a:r>
              <a:rPr lang="en-US" altLang="zh-TW" dirty="0" smtClean="0">
                <a:solidFill>
                  <a:srgbClr val="FF0000"/>
                </a:solidFill>
                <a:latin typeface="jf金萱 七分糖" panose="020B0800000000000000" pitchFamily="34" charset="-120"/>
                <a:ea typeface="jf金萱 七分糖" panose="020B0800000000000000" pitchFamily="34" charset="-120"/>
              </a:rPr>
              <a:t>111</a:t>
            </a:r>
            <a:r>
              <a:rPr lang="zh-TW" altLang="en-US" dirty="0" smtClean="0">
                <a:latin typeface="jf金萱 七分糖" panose="020B0800000000000000" pitchFamily="34" charset="-120"/>
                <a:ea typeface="jf金萱 七分糖" panose="020B0800000000000000" pitchFamily="34" charset="-120"/>
              </a:rPr>
              <a:t>學年</a:t>
            </a:r>
            <a:r>
              <a:rPr lang="zh-TW" altLang="en-US" dirty="0">
                <a:latin typeface="jf金萱 七分糖" panose="020B0800000000000000" pitchFamily="34" charset="-120"/>
                <a:ea typeface="jf金萱 七分糖" panose="020B0800000000000000" pitchFamily="34" charset="-120"/>
              </a:rPr>
              <a:t>基北區入學管道重要日程</a:t>
            </a:r>
          </a:p>
        </p:txBody>
      </p:sp>
      <p:pic>
        <p:nvPicPr>
          <p:cNvPr id="3" name="圖片 2"/>
          <p:cNvPicPr>
            <a:picLocks noChangeAspect="1"/>
          </p:cNvPicPr>
          <p:nvPr/>
        </p:nvPicPr>
        <p:blipFill>
          <a:blip r:embed="rId2"/>
          <a:stretch>
            <a:fillRect/>
          </a:stretch>
        </p:blipFill>
        <p:spPr>
          <a:xfrm>
            <a:off x="727367" y="817716"/>
            <a:ext cx="11044423" cy="5915025"/>
          </a:xfrm>
          <a:prstGeom prst="rect">
            <a:avLst/>
          </a:prstGeom>
        </p:spPr>
      </p:pic>
    </p:spTree>
    <p:extLst>
      <p:ext uri="{BB962C8B-B14F-4D97-AF65-F5344CB8AC3E}">
        <p14:creationId xmlns:p14="http://schemas.microsoft.com/office/powerpoint/2010/main" val="752968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0" y="138171"/>
            <a:ext cx="13194154" cy="832800"/>
          </a:xfrm>
        </p:spPr>
        <p:txBody>
          <a:bodyPr/>
          <a:lstStyle/>
          <a:p>
            <a:pPr>
              <a:defRPr/>
            </a:pPr>
            <a:r>
              <a:rPr lang="zh-TW" altLang="zh-TW" sz="4000" b="1" dirty="0">
                <a:solidFill>
                  <a:srgbClr val="FF0000"/>
                </a:solidFill>
                <a:latin typeface="jf金萱 七分糖" panose="020B0800000000000000" pitchFamily="34" charset="-120"/>
                <a:ea typeface="jf金萱 七分糖" panose="020B0800000000000000" pitchFamily="34" charset="-120"/>
              </a:rPr>
              <a:t>九年級多元入學時程</a:t>
            </a:r>
            <a:endParaRPr lang="zh-TW" altLang="en-US" sz="4000" b="1" dirty="0">
              <a:solidFill>
                <a:srgbClr val="FF0000"/>
              </a:solidFill>
              <a:latin typeface="jf金萱 七分糖" panose="020B0800000000000000" pitchFamily="34" charset="-120"/>
              <a:ea typeface="jf金萱 七分糖" panose="020B0800000000000000" pitchFamily="34" charset="-120"/>
            </a:endParaRPr>
          </a:p>
        </p:txBody>
      </p:sp>
      <p:sp>
        <p:nvSpPr>
          <p:cNvPr id="4" name="內容版面配置區 3"/>
          <p:cNvSpPr>
            <a:spLocks noGrp="1"/>
          </p:cNvSpPr>
          <p:nvPr>
            <p:ph idx="4294967295"/>
          </p:nvPr>
        </p:nvSpPr>
        <p:spPr>
          <a:xfrm>
            <a:off x="2494626" y="1112236"/>
            <a:ext cx="9117367" cy="4525963"/>
          </a:xfrm>
          <a:prstGeom prst="rect">
            <a:avLst/>
          </a:prstGeom>
        </p:spPr>
        <p:txBody>
          <a:bodyPr/>
          <a:lstStyle/>
          <a:p>
            <a:pPr marL="514350" indent="-514350">
              <a:lnSpc>
                <a:spcPct val="150000"/>
              </a:lnSpc>
              <a:buFont typeface="+mj-lt"/>
              <a:buAutoNum type="arabicPeriod"/>
              <a:defRPr/>
            </a:pPr>
            <a:r>
              <a:rPr lang="zh-TW" altLang="zh-TW" sz="3200" dirty="0">
                <a:latin typeface="jf金萱 七分糖" panose="020B0800000000000000" pitchFamily="34" charset="-120"/>
                <a:ea typeface="jf金萱 七分糖" panose="020B0800000000000000" pitchFamily="34" charset="-120"/>
              </a:rPr>
              <a:t>請參閱本校辦理多元入學作業日程一覽表</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已發放學生帶回</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，如有更新資訊會公告於本校網頁。</a:t>
            </a:r>
            <a:endParaRPr lang="en-US" altLang="zh-TW" sz="3200" dirty="0">
              <a:latin typeface="jf金萱 七分糖" panose="020B0800000000000000" pitchFamily="34" charset="-120"/>
              <a:ea typeface="jf金萱 七分糖" panose="020B0800000000000000" pitchFamily="34" charset="-120"/>
            </a:endParaRPr>
          </a:p>
          <a:p>
            <a:pPr marL="514350" indent="-514350">
              <a:lnSpc>
                <a:spcPct val="150000"/>
              </a:lnSpc>
              <a:buFont typeface="+mj-lt"/>
              <a:buAutoNum type="arabicPeriod"/>
              <a:defRPr/>
            </a:pPr>
            <a:r>
              <a:rPr lang="zh-TW" altLang="zh-TW" sz="3200" dirty="0">
                <a:latin typeface="jf金萱 七分糖" panose="020B0800000000000000" pitchFamily="34" charset="-120"/>
                <a:ea typeface="jf金萱 七分糖" panose="020B0800000000000000" pitchFamily="34" charset="-120"/>
              </a:rPr>
              <a:t>各類多元入學相關時程</a:t>
            </a:r>
            <a:r>
              <a:rPr lang="zh-TW" altLang="en-US" sz="3200" dirty="0">
                <a:latin typeface="jf金萱 七分糖" panose="020B0800000000000000" pitchFamily="34" charset="-120"/>
                <a:ea typeface="jf金萱 七分糖" panose="020B0800000000000000" pitchFamily="34" charset="-120"/>
              </a:rPr>
              <a:t>，仍</a:t>
            </a:r>
            <a:r>
              <a:rPr lang="zh-TW" altLang="zh-TW" sz="3200" dirty="0">
                <a:latin typeface="jf金萱 七分糖" panose="020B0800000000000000" pitchFamily="34" charset="-120"/>
                <a:ea typeface="jf金萱 七分糖" panose="020B0800000000000000" pitchFamily="34" charset="-120"/>
              </a:rPr>
              <a:t>請以</a:t>
            </a:r>
            <a:r>
              <a:rPr lang="zh-TW" altLang="zh-TW" sz="3200" dirty="0">
                <a:solidFill>
                  <a:srgbClr val="FF0000"/>
                </a:solidFill>
                <a:latin typeface="jf金萱 七分糖" panose="020B0800000000000000" pitchFamily="34" charset="-120"/>
                <a:ea typeface="jf金萱 七分糖" panose="020B0800000000000000" pitchFamily="34" charset="-120"/>
              </a:rPr>
              <a:t>簡章</a:t>
            </a:r>
            <a:r>
              <a:rPr lang="zh-TW" altLang="zh-TW" sz="3200" dirty="0">
                <a:latin typeface="jf金萱 七分糖" panose="020B0800000000000000" pitchFamily="34" charset="-120"/>
                <a:ea typeface="jf金萱 七分糖" panose="020B0800000000000000" pitchFamily="34" charset="-120"/>
              </a:rPr>
              <a:t>為主。</a:t>
            </a:r>
            <a:endParaRPr lang="en-US" altLang="zh-TW" sz="3200" dirty="0">
              <a:latin typeface="jf金萱 七分糖" panose="020B0800000000000000" pitchFamily="34" charset="-120"/>
              <a:ea typeface="jf金萱 七分糖" panose="020B0800000000000000" pitchFamily="34" charset="-120"/>
            </a:endParaRPr>
          </a:p>
          <a:p>
            <a:pPr marL="514350" indent="-514350">
              <a:lnSpc>
                <a:spcPct val="150000"/>
              </a:lnSpc>
              <a:buFont typeface="+mj-lt"/>
              <a:buAutoNum type="arabicPeriod"/>
              <a:defRPr/>
            </a:pPr>
            <a:r>
              <a:rPr lang="zh-TW" altLang="en-US" sz="3200" dirty="0">
                <a:latin typeface="jf金萱 七分糖" panose="020B0800000000000000" pitchFamily="34" charset="-120"/>
                <a:ea typeface="jf金萱 七分糖" panose="020B0800000000000000" pitchFamily="34" charset="-120"/>
              </a:rPr>
              <a:t>請家長務必</a:t>
            </a:r>
            <a:r>
              <a:rPr lang="zh-TW" altLang="en-US" sz="3200" dirty="0">
                <a:solidFill>
                  <a:srgbClr val="FF0000"/>
                </a:solidFill>
                <a:latin typeface="jf金萱 七分糖" panose="020B0800000000000000" pitchFamily="34" charset="-120"/>
                <a:ea typeface="jf金萱 七分糖" panose="020B0800000000000000" pitchFamily="34" charset="-120"/>
              </a:rPr>
              <a:t>每日簽閱聯絡簿</a:t>
            </a:r>
            <a:r>
              <a:rPr lang="zh-TW" altLang="en-US" sz="3200" dirty="0">
                <a:latin typeface="jf金萱 七分糖" panose="020B0800000000000000" pitchFamily="34" charset="-120"/>
                <a:ea typeface="jf金萱 七分糖" panose="020B0800000000000000" pitchFamily="34" charset="-120"/>
              </a:rPr>
              <a:t>，以便查收各項通知與文件確認；並與導師維持密切聯繫，以便知悉孩子在校之學習情形，共同為孩子的升學而努力</a:t>
            </a:r>
            <a:r>
              <a:rPr lang="en-US" altLang="zh-TW" sz="3200" dirty="0">
                <a:latin typeface="jf金萱 七分糖" panose="020B0800000000000000" pitchFamily="34" charset="-120"/>
                <a:ea typeface="jf金萱 七分糖" panose="020B0800000000000000" pitchFamily="34" charset="-120"/>
              </a:rPr>
              <a:t>!!</a:t>
            </a:r>
            <a:endParaRPr lang="zh-TW" altLang="zh-TW" sz="3200" dirty="0">
              <a:latin typeface="jf金萱 七分糖" panose="020B0800000000000000" pitchFamily="34" charset="-120"/>
              <a:ea typeface="jf金萱 七分糖" panose="020B0800000000000000" pitchFamily="34" charset="-120"/>
            </a:endParaRPr>
          </a:p>
          <a:p>
            <a:pPr>
              <a:lnSpc>
                <a:spcPct val="150000"/>
              </a:lnSpc>
              <a:buFont typeface="Arial" charset="0"/>
              <a:buNone/>
              <a:defRPr/>
            </a:pPr>
            <a:endParaRPr lang="zh-TW" altLang="en-US"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35373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30137" y="390617"/>
            <a:ext cx="9173592" cy="832800"/>
          </a:xfrm>
          <a:solidFill>
            <a:schemeClr val="accent2">
              <a:lumMod val="40000"/>
              <a:lumOff val="60000"/>
            </a:schemeClr>
          </a:solidFill>
        </p:spPr>
        <p:txBody>
          <a:bodyPr/>
          <a:lstStyle/>
          <a:p>
            <a:pPr>
              <a:defRPr/>
            </a:pPr>
            <a:r>
              <a:rPr kumimoji="1" lang="zh-TW" altLang="en-US" sz="3200" b="1" dirty="0" smtClean="0">
                <a:solidFill>
                  <a:schemeClr val="tx1">
                    <a:lumMod val="95000"/>
                    <a:lumOff val="5000"/>
                  </a:schemeClr>
                </a:solidFill>
                <a:latin typeface="jf金萱 七分糖" panose="020B0800000000000000" pitchFamily="34" charset="-120"/>
                <a:ea typeface="jf金萱 七分糖" panose="020B0800000000000000" pitchFamily="34" charset="-120"/>
              </a:rPr>
              <a:t>臺北市</a:t>
            </a:r>
            <a:r>
              <a:rPr kumimoji="1" lang="en-US" altLang="zh-TW" sz="3200" b="1" dirty="0">
                <a:solidFill>
                  <a:schemeClr val="tx1">
                    <a:lumMod val="95000"/>
                    <a:lumOff val="5000"/>
                  </a:schemeClr>
                </a:solidFill>
                <a:latin typeface="jf金萱 七分糖" panose="020B0800000000000000" pitchFamily="34" charset="-120"/>
                <a:ea typeface="jf金萱 七分糖" panose="020B0800000000000000" pitchFamily="34" charset="-120"/>
              </a:rPr>
              <a:t>111</a:t>
            </a:r>
            <a:r>
              <a:rPr kumimoji="1" lang="zh-TW" altLang="en-US" sz="3200" b="1" dirty="0">
                <a:solidFill>
                  <a:schemeClr val="tx1">
                    <a:lumMod val="95000"/>
                    <a:lumOff val="5000"/>
                  </a:schemeClr>
                </a:solidFill>
                <a:latin typeface="jf金萱 七分糖" panose="020B0800000000000000" pitchFamily="34" charset="-120"/>
                <a:ea typeface="jf金萱 七分糖" panose="020B0800000000000000" pitchFamily="34" charset="-120"/>
              </a:rPr>
              <a:t>學年度</a:t>
            </a:r>
            <a:r>
              <a:rPr kumimoji="1" lang="zh-TW" altLang="en-US" sz="3200" b="1" dirty="0" smtClean="0">
                <a:solidFill>
                  <a:schemeClr val="tx1">
                    <a:lumMod val="95000"/>
                    <a:lumOff val="5000"/>
                  </a:schemeClr>
                </a:solidFill>
                <a:latin typeface="jf金萱 七分糖" panose="020B0800000000000000" pitchFamily="34" charset="-120"/>
                <a:ea typeface="jf金萱 七分糖" panose="020B0800000000000000" pitchFamily="34" charset="-120"/>
              </a:rPr>
              <a:t>優先</a:t>
            </a:r>
            <a:r>
              <a:rPr kumimoji="1" lang="zh-TW" altLang="en-US" sz="3200" b="1" dirty="0">
                <a:solidFill>
                  <a:schemeClr val="tx1">
                    <a:lumMod val="95000"/>
                    <a:lumOff val="5000"/>
                  </a:schemeClr>
                </a:solidFill>
                <a:latin typeface="jf金萱 七分糖" panose="020B0800000000000000" pitchFamily="34" charset="-120"/>
                <a:ea typeface="jf金萱 七分糖" panose="020B0800000000000000" pitchFamily="34" charset="-120"/>
              </a:rPr>
              <a:t>免試入學</a:t>
            </a:r>
            <a:r>
              <a:rPr kumimoji="1" lang="zh-TW" altLang="en-US" sz="3200" b="1" dirty="0" smtClean="0">
                <a:solidFill>
                  <a:schemeClr val="tx1">
                    <a:lumMod val="95000"/>
                    <a:lumOff val="5000"/>
                  </a:schemeClr>
                </a:solidFill>
                <a:latin typeface="jf金萱 七分糖" panose="020B0800000000000000" pitchFamily="34" charset="-120"/>
                <a:ea typeface="jf金萱 七分糖" panose="020B0800000000000000" pitchFamily="34" charset="-120"/>
              </a:rPr>
              <a:t>方案</a:t>
            </a:r>
            <a:endParaRPr kumimoji="1" lang="zh-TW" altLang="en-US" sz="3200" b="1" dirty="0">
              <a:solidFill>
                <a:schemeClr val="tx1">
                  <a:lumMod val="95000"/>
                  <a:lumOff val="5000"/>
                </a:schemeClr>
              </a:solidFill>
              <a:latin typeface="jf金萱 七分糖" panose="020B0800000000000000" pitchFamily="34" charset="-120"/>
              <a:ea typeface="jf金萱 七分糖" panose="020B0800000000000000" pitchFamily="34" charset="-120"/>
            </a:endParaRPr>
          </a:p>
        </p:txBody>
      </p:sp>
      <p:sp>
        <p:nvSpPr>
          <p:cNvPr id="31747" name="內容版面配置區 2"/>
          <p:cNvSpPr>
            <a:spLocks noGrp="1"/>
          </p:cNvSpPr>
          <p:nvPr>
            <p:ph idx="4294967295"/>
          </p:nvPr>
        </p:nvSpPr>
        <p:spPr>
          <a:xfrm>
            <a:off x="2610035" y="1904400"/>
            <a:ext cx="8922058" cy="4340225"/>
          </a:xfrm>
          <a:prstGeom prst="rect">
            <a:avLst/>
          </a:prstGeom>
        </p:spPr>
        <p:txBody>
          <a:bodyPr/>
          <a:lstStyle/>
          <a:p>
            <a:pPr algn="ctr"/>
            <a:r>
              <a:rPr kumimoji="1" lang="zh-TW" altLang="en-US" sz="3200" b="1" dirty="0">
                <a:solidFill>
                  <a:schemeClr val="tx1">
                    <a:lumMod val="95000"/>
                    <a:lumOff val="5000"/>
                  </a:schemeClr>
                </a:solidFill>
                <a:latin typeface="jf金萱 七分糖" panose="020B0800000000000000" pitchFamily="34" charset="-120"/>
                <a:ea typeface="jf金萱 七分糖" panose="020B0800000000000000" pitchFamily="34" charset="-120"/>
              </a:rPr>
              <a:t>核心精神</a:t>
            </a:r>
          </a:p>
          <a:p>
            <a:pPr marL="457200" indent="-457200">
              <a:buFont typeface="Arial" panose="020B0604020202020204" pitchFamily="34" charset="0"/>
              <a:buChar char="•"/>
            </a:pPr>
            <a:r>
              <a:rPr kumimoji="1" lang="zh-TW" altLang="en-US" sz="3200" dirty="0" smtClean="0">
                <a:latin typeface="jf金萱 七分糖" panose="020B0800000000000000" pitchFamily="34" charset="-120"/>
                <a:ea typeface="jf金萱 七分糖" panose="020B0800000000000000" pitchFamily="34" charset="-120"/>
              </a:rPr>
              <a:t>臺北市</a:t>
            </a:r>
            <a:r>
              <a:rPr kumimoji="1" lang="zh-TW" altLang="en-US" sz="3200" dirty="0">
                <a:latin typeface="jf金萱 七分糖" panose="020B0800000000000000" pitchFamily="34" charset="-120"/>
                <a:ea typeface="jf金萱 七分糖" panose="020B0800000000000000" pitchFamily="34" charset="-120"/>
              </a:rPr>
              <a:t>國中應屆畢業生選擇單一志願優先免試入學。</a:t>
            </a:r>
            <a:endParaRPr kumimoji="1" lang="en-US" altLang="zh-TW" sz="3200" dirty="0">
              <a:latin typeface="jf金萱 七分糖" panose="020B0800000000000000" pitchFamily="34" charset="-120"/>
              <a:ea typeface="jf金萱 七分糖" panose="020B0800000000000000" pitchFamily="34" charset="-120"/>
            </a:endParaRPr>
          </a:p>
          <a:p>
            <a:pPr marL="457200" indent="-457200">
              <a:buFont typeface="Arial" panose="020B0604020202020204" pitchFamily="34" charset="0"/>
              <a:buChar char="•"/>
            </a:pPr>
            <a:r>
              <a:rPr kumimoji="1" lang="zh-TW" altLang="en-US" sz="3200" dirty="0">
                <a:latin typeface="jf金萱 七分糖" panose="020B0800000000000000" pitchFamily="34" charset="-120"/>
                <a:ea typeface="jf金萱 七分糖" panose="020B0800000000000000" pitchFamily="34" charset="-120"/>
              </a:rPr>
              <a:t>鼓勵就近入學</a:t>
            </a:r>
            <a:endParaRPr kumimoji="1" lang="en-US" altLang="zh-TW" sz="3200" dirty="0">
              <a:latin typeface="jf金萱 七分糖" panose="020B0800000000000000" pitchFamily="34" charset="-120"/>
              <a:ea typeface="jf金萱 七分糖" panose="020B0800000000000000" pitchFamily="34" charset="-120"/>
            </a:endParaRPr>
          </a:p>
          <a:p>
            <a:pPr marL="457200" indent="-457200">
              <a:buFont typeface="Arial" panose="020B0604020202020204" pitchFamily="34" charset="0"/>
              <a:buChar char="•"/>
            </a:pPr>
            <a:r>
              <a:rPr kumimoji="1" lang="zh-TW" altLang="en-US" sz="3200" dirty="0">
                <a:latin typeface="jf金萱 七分糖" panose="020B0800000000000000" pitchFamily="34" charset="-120"/>
                <a:ea typeface="jf金萱 七分糖" panose="020B0800000000000000" pitchFamily="34" charset="-120"/>
              </a:rPr>
              <a:t>招生學校：</a:t>
            </a:r>
            <a:endParaRPr kumimoji="1" lang="en-US" altLang="zh-TW" sz="3200" dirty="0">
              <a:latin typeface="jf金萱 七分糖" panose="020B0800000000000000" pitchFamily="34" charset="-120"/>
              <a:ea typeface="jf金萱 七分糖" panose="020B0800000000000000" pitchFamily="34" charset="-120"/>
            </a:endParaRPr>
          </a:p>
          <a:p>
            <a:pPr lvl="1"/>
            <a:r>
              <a:rPr kumimoji="1" lang="zh-TW" altLang="en-US" sz="3200" dirty="0">
                <a:latin typeface="jf金萱 七分糖" panose="020B0800000000000000" pitchFamily="34" charset="-120"/>
                <a:ea typeface="jf金萱 七分糖" panose="020B0800000000000000" pitchFamily="34" charset="-120"/>
              </a:rPr>
              <a:t>公立高級中等學校：</a:t>
            </a:r>
            <a:r>
              <a:rPr lang="zh-TW" altLang="en-US" sz="3200" dirty="0">
                <a:latin typeface="jf金萱 七分糖" panose="020B0800000000000000" pitchFamily="34" charset="-120"/>
                <a:ea typeface="jf金萱 七分糖" panose="020B0800000000000000" pitchFamily="34" charset="-120"/>
              </a:rPr>
              <a:t>近三年入學學生來源比例符合優先免試就近入學條件之公立高級中等學校</a:t>
            </a:r>
            <a:endParaRPr lang="en-US" altLang="zh-TW" sz="3200" dirty="0">
              <a:latin typeface="jf金萱 七分糖" panose="020B0800000000000000" pitchFamily="34" charset="-120"/>
              <a:ea typeface="jf金萱 七分糖" panose="020B0800000000000000" pitchFamily="34" charset="-120"/>
            </a:endParaRPr>
          </a:p>
          <a:p>
            <a:pPr lvl="1"/>
            <a:r>
              <a:rPr lang="zh-TW" altLang="en-US" sz="3200" dirty="0">
                <a:latin typeface="jf金萱 七分糖" panose="020B0800000000000000" pitchFamily="34" charset="-120"/>
                <a:ea typeface="jf金萱 七分糖" panose="020B0800000000000000" pitchFamily="34" charset="-120"/>
              </a:rPr>
              <a:t>私立高級中等學校：自行決定申請辦理</a:t>
            </a:r>
            <a:endParaRPr lang="en-US" altLang="zh-TW" sz="3200" dirty="0">
              <a:latin typeface="jf金萱 七分糖" panose="020B0800000000000000" pitchFamily="34" charset="-120"/>
              <a:ea typeface="jf金萱 七分糖" panose="020B0800000000000000" pitchFamily="34" charset="-120"/>
            </a:endParaRPr>
          </a:p>
          <a:p>
            <a:pPr marL="457200" indent="-457200">
              <a:buFont typeface="Arial" panose="020B0604020202020204" pitchFamily="34" charset="0"/>
              <a:buChar char="•"/>
            </a:pPr>
            <a:endParaRPr kumimoji="1" lang="en-US" altLang="zh-TW" sz="3200" dirty="0">
              <a:latin typeface="jf金萱 七分糖" panose="020B0800000000000000" pitchFamily="34" charset="-120"/>
              <a:ea typeface="jf金萱 七分糖" panose="020B0800000000000000" pitchFamily="34" charset="-120"/>
            </a:endParaRPr>
          </a:p>
        </p:txBody>
      </p:sp>
      <p:sp>
        <p:nvSpPr>
          <p:cNvPr id="4" name="標題 1"/>
          <p:cNvSpPr txBox="1">
            <a:spLocks/>
          </p:cNvSpPr>
          <p:nvPr/>
        </p:nvSpPr>
        <p:spPr>
          <a:xfrm>
            <a:off x="2379664" y="188913"/>
            <a:ext cx="7056437" cy="1039812"/>
          </a:xfrm>
          <a:prstGeom prst="rect">
            <a:avLst/>
          </a:prstGeom>
        </p:spPr>
        <p:txBody>
          <a:bodyPr anchor="ctr">
            <a:normAutofit fontScale="97500"/>
          </a:bodyP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2pPr>
            <a:lvl3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3pPr>
            <a:lvl4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4pPr>
            <a:lvl5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5pPr>
            <a:lvl6pPr marL="457200" algn="l" rtl="0" fontAlgn="base">
              <a:spcBef>
                <a:spcPct val="0"/>
              </a:spcBef>
              <a:spcAft>
                <a:spcPct val="0"/>
              </a:spcAft>
              <a:defRPr sz="2800">
                <a:solidFill>
                  <a:schemeClr val="tx1"/>
                </a:solidFill>
                <a:latin typeface="Franklin Gothic Medium" pitchFamily="34" charset="0"/>
                <a:ea typeface="微軟正黑體" pitchFamily="34" charset="-120"/>
              </a:defRPr>
            </a:lvl6pPr>
            <a:lvl7pPr marL="914400" algn="l" rtl="0" fontAlgn="base">
              <a:spcBef>
                <a:spcPct val="0"/>
              </a:spcBef>
              <a:spcAft>
                <a:spcPct val="0"/>
              </a:spcAft>
              <a:defRPr sz="2800">
                <a:solidFill>
                  <a:schemeClr val="tx1"/>
                </a:solidFill>
                <a:latin typeface="Franklin Gothic Medium" pitchFamily="34" charset="0"/>
                <a:ea typeface="微軟正黑體" pitchFamily="34" charset="-120"/>
              </a:defRPr>
            </a:lvl7pPr>
            <a:lvl8pPr marL="1371600" algn="l" rtl="0" fontAlgn="base">
              <a:spcBef>
                <a:spcPct val="0"/>
              </a:spcBef>
              <a:spcAft>
                <a:spcPct val="0"/>
              </a:spcAft>
              <a:defRPr sz="2800">
                <a:solidFill>
                  <a:schemeClr val="tx1"/>
                </a:solidFill>
                <a:latin typeface="Franklin Gothic Medium" pitchFamily="34" charset="0"/>
                <a:ea typeface="微軟正黑體" pitchFamily="34" charset="-120"/>
              </a:defRPr>
            </a:lvl8pPr>
            <a:lvl9pPr marL="1828800" algn="l" rtl="0" fontAlgn="base">
              <a:spcBef>
                <a:spcPct val="0"/>
              </a:spcBef>
              <a:spcAft>
                <a:spcPct val="0"/>
              </a:spcAft>
              <a:defRPr sz="2800">
                <a:solidFill>
                  <a:schemeClr val="tx1"/>
                </a:solidFill>
                <a:latin typeface="Franklin Gothic Medium" pitchFamily="34" charset="0"/>
                <a:ea typeface="微軟正黑體" pitchFamily="34" charset="-120"/>
              </a:defRPr>
            </a:lvl9pPr>
          </a:lstStyle>
          <a:p>
            <a:pPr algn="ctr">
              <a:defRPr/>
            </a:pPr>
            <a:endParaRPr lang="zh-TW" altLang="en-US" sz="3600" b="1" dirty="0">
              <a:solidFill>
                <a:srgbClr val="7030A0"/>
              </a:solidFill>
            </a:endParaRPr>
          </a:p>
        </p:txBody>
      </p:sp>
    </p:spTree>
    <p:extLst>
      <p:ext uri="{BB962C8B-B14F-4D97-AF65-F5344CB8AC3E}">
        <p14:creationId xmlns:p14="http://schemas.microsoft.com/office/powerpoint/2010/main" val="1279867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2777153" y="3065277"/>
            <a:ext cx="832731" cy="672075"/>
          </a:xfrm>
          <a:custGeom>
            <a:avLst/>
            <a:gdLst/>
            <a:ahLst/>
            <a:cxnLst/>
            <a:rect l="0" t="0" r="0" b="0"/>
            <a:pathLst>
              <a:path w="120000" h="120000" extrusionOk="0">
                <a:moveTo>
                  <a:pt x="101354" y="66453"/>
                </a:moveTo>
                <a:cubicBezTo>
                  <a:pt x="100598" y="73511"/>
                  <a:pt x="98591" y="80214"/>
                  <a:pt x="95520" y="86122"/>
                </a:cubicBezTo>
                <a:cubicBezTo>
                  <a:pt x="97783" y="87736"/>
                  <a:pt x="100590" y="87907"/>
                  <a:pt x="103087" y="86492"/>
                </a:cubicBezTo>
                <a:cubicBezTo>
                  <a:pt x="106782" y="84398"/>
                  <a:pt x="108800" y="79398"/>
                  <a:pt x="107935" y="74479"/>
                </a:cubicBezTo>
                <a:cubicBezTo>
                  <a:pt x="107207" y="70342"/>
                  <a:pt x="104606" y="67204"/>
                  <a:pt x="101354" y="66453"/>
                </a:cubicBezTo>
                <a:close/>
                <a:moveTo>
                  <a:pt x="101854" y="56084"/>
                </a:moveTo>
                <a:lnTo>
                  <a:pt x="101849" y="56459"/>
                </a:lnTo>
                <a:cubicBezTo>
                  <a:pt x="108623" y="57615"/>
                  <a:pt x="114210" y="63908"/>
                  <a:pt x="115700" y="72383"/>
                </a:cubicBezTo>
                <a:cubicBezTo>
                  <a:pt x="117360" y="81826"/>
                  <a:pt x="113486" y="91427"/>
                  <a:pt x="106393" y="95447"/>
                </a:cubicBezTo>
                <a:cubicBezTo>
                  <a:pt x="101190" y="98396"/>
                  <a:pt x="95285" y="97757"/>
                  <a:pt x="90675" y="94127"/>
                </a:cubicBezTo>
                <a:cubicBezTo>
                  <a:pt x="88053" y="97659"/>
                  <a:pt x="85000" y="100750"/>
                  <a:pt x="81584" y="103294"/>
                </a:cubicBezTo>
                <a:cubicBezTo>
                  <a:pt x="79026" y="105198"/>
                  <a:pt x="76345" y="106736"/>
                  <a:pt x="73557" y="107796"/>
                </a:cubicBezTo>
                <a:lnTo>
                  <a:pt x="119999" y="107772"/>
                </a:lnTo>
                <a:cubicBezTo>
                  <a:pt x="118460" y="114618"/>
                  <a:pt x="92053" y="119999"/>
                  <a:pt x="59997" y="120000"/>
                </a:cubicBezTo>
                <a:cubicBezTo>
                  <a:pt x="28046" y="120000"/>
                  <a:pt x="1683" y="114654"/>
                  <a:pt x="0" y="107833"/>
                </a:cubicBezTo>
                <a:lnTo>
                  <a:pt x="46460" y="107809"/>
                </a:lnTo>
                <a:cubicBezTo>
                  <a:pt x="43670" y="106752"/>
                  <a:pt x="40986" y="105215"/>
                  <a:pt x="38425" y="103312"/>
                </a:cubicBezTo>
                <a:cubicBezTo>
                  <a:pt x="25142" y="93436"/>
                  <a:pt x="17337" y="75288"/>
                  <a:pt x="18129" y="56119"/>
                </a:cubicBezTo>
                <a:close/>
                <a:moveTo>
                  <a:pt x="48308" y="9068"/>
                </a:moveTo>
                <a:cubicBezTo>
                  <a:pt x="43763" y="13076"/>
                  <a:pt x="40804" y="13861"/>
                  <a:pt x="41078" y="19597"/>
                </a:cubicBezTo>
                <a:cubicBezTo>
                  <a:pt x="42114" y="28790"/>
                  <a:pt x="55431" y="27769"/>
                  <a:pt x="54374" y="37774"/>
                </a:cubicBezTo>
                <a:cubicBezTo>
                  <a:pt x="52789" y="43196"/>
                  <a:pt x="50633" y="44374"/>
                  <a:pt x="44038" y="47308"/>
                </a:cubicBezTo>
                <a:cubicBezTo>
                  <a:pt x="48287" y="43693"/>
                  <a:pt x="49491" y="41415"/>
                  <a:pt x="49365" y="36386"/>
                </a:cubicBezTo>
                <a:cubicBezTo>
                  <a:pt x="49365" y="29078"/>
                  <a:pt x="40317" y="28162"/>
                  <a:pt x="37020" y="22269"/>
                </a:cubicBezTo>
                <a:cubicBezTo>
                  <a:pt x="34145" y="16821"/>
                  <a:pt x="38500" y="12630"/>
                  <a:pt x="48308" y="9068"/>
                </a:cubicBezTo>
                <a:close/>
                <a:moveTo>
                  <a:pt x="78518" y="3606"/>
                </a:moveTo>
                <a:cubicBezTo>
                  <a:pt x="73324" y="8185"/>
                  <a:pt x="69942" y="9083"/>
                  <a:pt x="70256" y="15639"/>
                </a:cubicBezTo>
                <a:cubicBezTo>
                  <a:pt x="71440" y="26145"/>
                  <a:pt x="86660" y="24978"/>
                  <a:pt x="85452" y="36412"/>
                </a:cubicBezTo>
                <a:cubicBezTo>
                  <a:pt x="83640" y="42608"/>
                  <a:pt x="81176" y="43955"/>
                  <a:pt x="73638" y="47308"/>
                </a:cubicBezTo>
                <a:cubicBezTo>
                  <a:pt x="78494" y="43177"/>
                  <a:pt x="79871" y="40573"/>
                  <a:pt x="79726" y="34826"/>
                </a:cubicBezTo>
                <a:cubicBezTo>
                  <a:pt x="79726" y="26474"/>
                  <a:pt x="69387" y="25427"/>
                  <a:pt x="65618" y="18692"/>
                </a:cubicBezTo>
                <a:cubicBezTo>
                  <a:pt x="62332" y="12466"/>
                  <a:pt x="67309" y="7676"/>
                  <a:pt x="78518" y="3606"/>
                </a:cubicBezTo>
                <a:close/>
                <a:moveTo>
                  <a:pt x="63637" y="0"/>
                </a:moveTo>
                <a:cubicBezTo>
                  <a:pt x="57446" y="5458"/>
                  <a:pt x="53415" y="6529"/>
                  <a:pt x="53789" y="14343"/>
                </a:cubicBezTo>
                <a:cubicBezTo>
                  <a:pt x="55200" y="26866"/>
                  <a:pt x="73341" y="25474"/>
                  <a:pt x="71902" y="39104"/>
                </a:cubicBezTo>
                <a:cubicBezTo>
                  <a:pt x="69742" y="46489"/>
                  <a:pt x="66805" y="48095"/>
                  <a:pt x="57821" y="52091"/>
                </a:cubicBezTo>
                <a:cubicBezTo>
                  <a:pt x="63608" y="47167"/>
                  <a:pt x="65250" y="44063"/>
                  <a:pt x="65077" y="37213"/>
                </a:cubicBezTo>
                <a:cubicBezTo>
                  <a:pt x="65077" y="27258"/>
                  <a:pt x="52753" y="26010"/>
                  <a:pt x="48260" y="17982"/>
                </a:cubicBezTo>
                <a:cubicBezTo>
                  <a:pt x="44344" y="10561"/>
                  <a:pt x="50276" y="4852"/>
                  <a:pt x="63637" y="0"/>
                </a:cubicBezTo>
                <a:close/>
              </a:path>
            </a:pathLst>
          </a:custGeom>
          <a:solidFill>
            <a:srgbClr val="A5A5A5"/>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96" name="Shape 196"/>
          <p:cNvSpPr txBox="1">
            <a:spLocks noGrp="1"/>
          </p:cNvSpPr>
          <p:nvPr>
            <p:ph type="title"/>
          </p:nvPr>
        </p:nvSpPr>
        <p:spPr>
          <a:xfrm>
            <a:off x="5739745" y="2872367"/>
            <a:ext cx="6084800" cy="816000"/>
          </a:xfrm>
          <a:prstGeom prst="rect">
            <a:avLst/>
          </a:prstGeom>
        </p:spPr>
        <p:txBody>
          <a:bodyPr vert="horz" wrap="square" lIns="121900" tIns="121900" rIns="121900" bIns="121900" rtlCol="0" anchor="ctr" anchorCtr="0">
            <a:noAutofit/>
          </a:bodyPr>
          <a:lstStyle/>
          <a:p>
            <a:r>
              <a:rPr lang="zh-TW" altLang="en-US" b="1" dirty="0" smtClean="0">
                <a:solidFill>
                  <a:srgbClr val="595959"/>
                </a:solidFill>
                <a:latin typeface="jf金萱 七分糖" panose="020B0800000000000000" pitchFamily="34" charset="-120"/>
                <a:ea typeface="jf金萱 七分糖" panose="020B0800000000000000" pitchFamily="34" charset="-120"/>
              </a:rPr>
              <a:t>教務處</a:t>
            </a:r>
            <a:endParaRPr lang="en" b="1" dirty="0">
              <a:solidFill>
                <a:srgbClr val="595959"/>
              </a:solidFill>
              <a:latin typeface="jf金萱 七分糖" panose="020B0800000000000000" pitchFamily="34" charset="-120"/>
              <a:ea typeface="jf金萱 七分糖" panose="020B0800000000000000" pitchFamily="34" charset="-120"/>
            </a:endParaRPr>
          </a:p>
        </p:txBody>
      </p:sp>
      <p:sp>
        <p:nvSpPr>
          <p:cNvPr id="197" name="Shape 197"/>
          <p:cNvSpPr txBox="1">
            <a:spLocks noGrp="1"/>
          </p:cNvSpPr>
          <p:nvPr>
            <p:ph type="subTitle" idx="1"/>
          </p:nvPr>
        </p:nvSpPr>
        <p:spPr>
          <a:xfrm>
            <a:off x="5727733" y="3612767"/>
            <a:ext cx="6077200" cy="416000"/>
          </a:xfrm>
          <a:prstGeom prst="rect">
            <a:avLst/>
          </a:prstGeom>
        </p:spPr>
        <p:txBody>
          <a:bodyPr vert="horz" wrap="square" lIns="121900" tIns="121900" rIns="121900" bIns="121900" rtlCol="0" anchor="ctr" anchorCtr="0">
            <a:noAutofit/>
          </a:bodyPr>
          <a:lstStyle/>
          <a:p>
            <a:pPr>
              <a:buClr>
                <a:srgbClr val="595959"/>
              </a:buClr>
              <a:buSzPct val="25000"/>
            </a:pPr>
            <a:r>
              <a:rPr lang="en-US" altLang="zh-TW" dirty="0">
                <a:solidFill>
                  <a:srgbClr val="595959"/>
                </a:solidFill>
              </a:rPr>
              <a:t>Office Of Academic Affairs</a:t>
            </a:r>
            <a:endParaRPr lang="en" dirty="0">
              <a:solidFill>
                <a:srgbClr val="595959"/>
              </a:solidFill>
            </a:endParaRPr>
          </a:p>
        </p:txBody>
      </p:sp>
      <p:pic>
        <p:nvPicPr>
          <p:cNvPr id="5" name="圖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965" y="4028767"/>
            <a:ext cx="2428516" cy="1821387"/>
          </a:xfrm>
          <a:prstGeom prst="rect">
            <a:avLst/>
          </a:prstGeom>
        </p:spPr>
      </p:pic>
    </p:spTree>
    <p:extLst>
      <p:ext uri="{BB962C8B-B14F-4D97-AF65-F5344CB8AC3E}">
        <p14:creationId xmlns:p14="http://schemas.microsoft.com/office/powerpoint/2010/main" val="10596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chor="b">
            <a:normAutofit fontScale="90000"/>
          </a:bodyPr>
          <a:lstStyle/>
          <a:p>
            <a:pPr>
              <a:defRPr/>
            </a:pPr>
            <a:r>
              <a:rPr kumimoji="1" lang="zh-TW" altLang="en-US" b="1" dirty="0" smtClean="0">
                <a:solidFill>
                  <a:schemeClr val="accent1">
                    <a:lumMod val="50000"/>
                  </a:schemeClr>
                </a:solidFill>
                <a:latin typeface="微軟正黑體" panose="020B0604030504040204" pitchFamily="34" charset="-120"/>
              </a:rPr>
              <a:t>臺北市</a:t>
            </a:r>
            <a:r>
              <a:rPr kumimoji="1" lang="en-US" altLang="zh-TW" b="1" dirty="0" smtClean="0">
                <a:solidFill>
                  <a:schemeClr val="accent1">
                    <a:lumMod val="50000"/>
                  </a:schemeClr>
                </a:solidFill>
                <a:latin typeface="微軟正黑體" panose="020B0604030504040204" pitchFamily="34" charset="-120"/>
              </a:rPr>
              <a:t>111</a:t>
            </a:r>
            <a:r>
              <a:rPr kumimoji="1" lang="zh-TW" altLang="en-US" b="1" dirty="0" smtClean="0">
                <a:solidFill>
                  <a:schemeClr val="accent1">
                    <a:lumMod val="50000"/>
                  </a:schemeClr>
                </a:solidFill>
                <a:latin typeface="微軟正黑體" panose="020B0604030504040204" pitchFamily="34" charset="-120"/>
              </a:rPr>
              <a:t>學年度優先</a:t>
            </a:r>
            <a:r>
              <a:rPr kumimoji="1" lang="zh-TW" altLang="en-US" b="1" dirty="0">
                <a:solidFill>
                  <a:schemeClr val="accent1">
                    <a:lumMod val="50000"/>
                  </a:schemeClr>
                </a:solidFill>
                <a:latin typeface="微軟正黑體" panose="020B0604030504040204" pitchFamily="34" charset="-120"/>
              </a:rPr>
              <a:t>免試辦理學校第一類</a:t>
            </a:r>
            <a:r>
              <a:rPr kumimoji="1" lang="en-US" altLang="zh-TW" b="1" dirty="0">
                <a:solidFill>
                  <a:schemeClr val="accent1">
                    <a:lumMod val="50000"/>
                  </a:schemeClr>
                </a:solidFill>
                <a:latin typeface="微軟正黑體" panose="020B0604030504040204" pitchFamily="34" charset="-120"/>
              </a:rPr>
              <a:t/>
            </a:r>
            <a:br>
              <a:rPr kumimoji="1" lang="en-US" altLang="zh-TW" b="1" dirty="0">
                <a:solidFill>
                  <a:schemeClr val="accent1">
                    <a:lumMod val="50000"/>
                  </a:schemeClr>
                </a:solidFill>
                <a:latin typeface="微軟正黑體" panose="020B0604030504040204" pitchFamily="34" charset="-120"/>
              </a:rPr>
            </a:br>
            <a:r>
              <a:rPr kumimoji="1" lang="en-US" altLang="zh-TW" sz="2000" b="1" dirty="0">
                <a:solidFill>
                  <a:srgbClr val="FF0000"/>
                </a:solidFill>
                <a:latin typeface="微軟正黑體" panose="020B0604030504040204" pitchFamily="34" charset="-120"/>
              </a:rPr>
              <a:t>(</a:t>
            </a:r>
            <a:r>
              <a:rPr kumimoji="1" lang="zh-TW" altLang="en-US" sz="2000" b="1" dirty="0">
                <a:solidFill>
                  <a:srgbClr val="FF0000"/>
                </a:solidFill>
                <a:latin typeface="微軟正黑體" panose="020B0604030504040204" pitchFamily="34" charset="-120"/>
              </a:rPr>
              <a:t>請以簡章為準</a:t>
            </a:r>
            <a:r>
              <a:rPr kumimoji="1" lang="en-US" altLang="zh-TW" sz="2000" b="1" dirty="0">
                <a:solidFill>
                  <a:srgbClr val="FF0000"/>
                </a:solidFill>
                <a:latin typeface="微軟正黑體" panose="020B0604030504040204" pitchFamily="34" charset="-120"/>
              </a:rPr>
              <a:t>!)</a:t>
            </a:r>
            <a:endParaRPr kumimoji="1" lang="zh-TW" altLang="en-US" b="1" dirty="0">
              <a:solidFill>
                <a:srgbClr val="FF0000"/>
              </a:solidFill>
              <a:latin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748020" y="1322773"/>
            <a:ext cx="10079995" cy="5418858"/>
          </a:xfrm>
          <a:prstGeom prst="rect">
            <a:avLst/>
          </a:prstGeom>
        </p:spPr>
      </p:pic>
    </p:spTree>
    <p:extLst>
      <p:ext uri="{BB962C8B-B14F-4D97-AF65-F5344CB8AC3E}">
        <p14:creationId xmlns:p14="http://schemas.microsoft.com/office/powerpoint/2010/main" val="181306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2701941" y="189330"/>
            <a:ext cx="7885112" cy="1158875"/>
          </a:xfrm>
          <a:prstGeom prst="rect">
            <a:avLst/>
          </a:prstGeom>
          <a:noFill/>
        </p:spPr>
        <p:txBody>
          <a:bodyPr anchor="b">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kumimoji="1" lang="en-US" altLang="zh-TW" sz="3200" b="1" dirty="0" smtClean="0">
                <a:solidFill>
                  <a:schemeClr val="accent1">
                    <a:lumMod val="50000"/>
                  </a:schemeClr>
                </a:solidFill>
                <a:effectLst/>
                <a:latin typeface="jf金萱 七分糖" panose="020B0800000000000000" pitchFamily="34" charset="-120"/>
                <a:ea typeface="jf金萱 七分糖" panose="020B0800000000000000" pitchFamily="34" charset="-120"/>
              </a:rPr>
              <a:t>111</a:t>
            </a:r>
            <a:r>
              <a:rPr kumimoji="1" lang="zh-TW" altLang="en-US" sz="3200" b="1" dirty="0" smtClean="0">
                <a:solidFill>
                  <a:schemeClr val="accent1">
                    <a:lumMod val="50000"/>
                  </a:schemeClr>
                </a:solidFill>
                <a:effectLst/>
                <a:latin typeface="jf金萱 七分糖" panose="020B0800000000000000" pitchFamily="34" charset="-120"/>
                <a:ea typeface="jf金萱 七分糖" panose="020B0800000000000000" pitchFamily="34" charset="-120"/>
              </a:rPr>
              <a:t>學年度臺北市</a:t>
            </a:r>
            <a:r>
              <a:rPr kumimoji="1" lang="zh-TW" altLang="en-US" sz="3200" b="1" dirty="0">
                <a:solidFill>
                  <a:schemeClr val="accent1">
                    <a:lumMod val="50000"/>
                  </a:schemeClr>
                </a:solidFill>
                <a:effectLst/>
                <a:latin typeface="jf金萱 七分糖" panose="020B0800000000000000" pitchFamily="34" charset="-120"/>
                <a:ea typeface="jf金萱 七分糖" panose="020B0800000000000000" pitchFamily="34" charset="-120"/>
              </a:rPr>
              <a:t>優先免試辦理學校第二類</a:t>
            </a:r>
            <a:r>
              <a:rPr kumimoji="1" lang="en-US" altLang="zh-TW" sz="3200" b="1" dirty="0">
                <a:solidFill>
                  <a:schemeClr val="accent1">
                    <a:lumMod val="50000"/>
                  </a:schemeClr>
                </a:solidFill>
                <a:effectLst/>
                <a:latin typeface="jf金萱 七分糖" panose="020B0800000000000000" pitchFamily="34" charset="-120"/>
                <a:ea typeface="jf金萱 七分糖" panose="020B0800000000000000" pitchFamily="34" charset="-120"/>
              </a:rPr>
              <a:t/>
            </a:r>
            <a:br>
              <a:rPr kumimoji="1" lang="en-US" altLang="zh-TW" sz="3200" b="1" dirty="0">
                <a:solidFill>
                  <a:schemeClr val="accent1">
                    <a:lumMod val="50000"/>
                  </a:schemeClr>
                </a:solidFill>
                <a:effectLst/>
                <a:latin typeface="jf金萱 七分糖" panose="020B0800000000000000" pitchFamily="34" charset="-120"/>
                <a:ea typeface="jf金萱 七分糖" panose="020B0800000000000000" pitchFamily="34" charset="-120"/>
              </a:rPr>
            </a:br>
            <a:r>
              <a:rPr kumimoji="1" lang="en-US" altLang="zh-TW" sz="3200" b="1" dirty="0">
                <a:solidFill>
                  <a:srgbClr val="FF0000"/>
                </a:solidFill>
                <a:effectLst/>
                <a:latin typeface="jf金萱 七分糖" panose="020B0800000000000000" pitchFamily="34" charset="-120"/>
                <a:ea typeface="jf金萱 七分糖" panose="020B0800000000000000" pitchFamily="34" charset="-120"/>
              </a:rPr>
              <a:t>(</a:t>
            </a:r>
            <a:r>
              <a:rPr kumimoji="1" lang="zh-TW" altLang="en-US" sz="3200" b="1" dirty="0">
                <a:solidFill>
                  <a:srgbClr val="FF0000"/>
                </a:solidFill>
                <a:effectLst/>
                <a:latin typeface="jf金萱 七分糖" panose="020B0800000000000000" pitchFamily="34" charset="-120"/>
                <a:ea typeface="jf金萱 七分糖" panose="020B0800000000000000" pitchFamily="34" charset="-120"/>
              </a:rPr>
              <a:t>請以簡章為準</a:t>
            </a:r>
            <a:r>
              <a:rPr kumimoji="1" lang="en-US" altLang="zh-TW" sz="3200" b="1" dirty="0">
                <a:solidFill>
                  <a:srgbClr val="FF0000"/>
                </a:solidFill>
                <a:effectLst/>
                <a:latin typeface="jf金萱 七分糖" panose="020B0800000000000000" pitchFamily="34" charset="-120"/>
                <a:ea typeface="jf金萱 七分糖" panose="020B0800000000000000" pitchFamily="34" charset="-120"/>
              </a:rPr>
              <a:t>!)</a:t>
            </a:r>
            <a:endParaRPr kumimoji="1" lang="zh-TW" altLang="en-US" sz="3200" b="1" dirty="0">
              <a:solidFill>
                <a:srgbClr val="C00000"/>
              </a:solidFill>
              <a:effectLst/>
              <a:latin typeface="jf金萱 七分糖" panose="020B0800000000000000" pitchFamily="34" charset="-120"/>
              <a:ea typeface="jf金萱 七分糖" panose="020B0800000000000000" pitchFamily="34" charset="-120"/>
            </a:endParaRPr>
          </a:p>
        </p:txBody>
      </p:sp>
      <p:pic>
        <p:nvPicPr>
          <p:cNvPr id="4" name="圖片 3"/>
          <p:cNvPicPr>
            <a:picLocks noChangeAspect="1"/>
          </p:cNvPicPr>
          <p:nvPr/>
        </p:nvPicPr>
        <p:blipFill>
          <a:blip r:embed="rId2"/>
          <a:stretch>
            <a:fillRect/>
          </a:stretch>
        </p:blipFill>
        <p:spPr>
          <a:xfrm>
            <a:off x="2654423" y="1365786"/>
            <a:ext cx="9208964" cy="5330705"/>
          </a:xfrm>
          <a:prstGeom prst="rect">
            <a:avLst/>
          </a:prstGeom>
        </p:spPr>
      </p:pic>
    </p:spTree>
    <p:extLst>
      <p:ext uri="{BB962C8B-B14F-4D97-AF65-F5344CB8AC3E}">
        <p14:creationId xmlns:p14="http://schemas.microsoft.com/office/powerpoint/2010/main" val="411767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598122" y="100138"/>
            <a:ext cx="7883525" cy="1158875"/>
          </a:xfrm>
          <a:prstGeom prst="rect">
            <a:avLst/>
          </a:prstGeom>
          <a:noFill/>
        </p:spPr>
        <p:txBody>
          <a:bodyPr anchor="b">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kumimoji="1" lang="zh-TW" altLang="en-US" sz="3300" b="1" dirty="0" smtClean="0">
                <a:solidFill>
                  <a:schemeClr val="accent1">
                    <a:lumMod val="50000"/>
                  </a:schemeClr>
                </a:solidFill>
                <a:effectLst/>
                <a:latin typeface="jf金萱 七分糖" panose="020B0800000000000000" pitchFamily="34" charset="-120"/>
                <a:ea typeface="jf金萱 七分糖" panose="020B0800000000000000" pitchFamily="34" charset="-120"/>
              </a:rPr>
              <a:t>臺北市</a:t>
            </a:r>
            <a:r>
              <a:rPr kumimoji="1" lang="en-US" altLang="zh-TW" sz="3300" b="1" dirty="0" smtClean="0">
                <a:solidFill>
                  <a:schemeClr val="accent1">
                    <a:lumMod val="50000"/>
                  </a:schemeClr>
                </a:solidFill>
                <a:effectLst/>
                <a:latin typeface="jf金萱 七分糖" panose="020B0800000000000000" pitchFamily="34" charset="-120"/>
                <a:ea typeface="jf金萱 七分糖" panose="020B0800000000000000" pitchFamily="34" charset="-120"/>
              </a:rPr>
              <a:t>111</a:t>
            </a:r>
            <a:r>
              <a:rPr kumimoji="1" lang="zh-TW" altLang="en-US" sz="3300" b="1" dirty="0" smtClean="0">
                <a:solidFill>
                  <a:schemeClr val="accent1">
                    <a:lumMod val="50000"/>
                  </a:schemeClr>
                </a:solidFill>
                <a:effectLst/>
                <a:latin typeface="jf金萱 七分糖" panose="020B0800000000000000" pitchFamily="34" charset="-120"/>
                <a:ea typeface="jf金萱 七分糖" panose="020B0800000000000000" pitchFamily="34" charset="-120"/>
              </a:rPr>
              <a:t>學年度優先</a:t>
            </a:r>
            <a:r>
              <a:rPr kumimoji="1" lang="zh-TW" altLang="en-US" sz="3300" b="1" dirty="0">
                <a:solidFill>
                  <a:schemeClr val="accent1">
                    <a:lumMod val="50000"/>
                  </a:schemeClr>
                </a:solidFill>
                <a:effectLst/>
                <a:latin typeface="jf金萱 七分糖" panose="020B0800000000000000" pitchFamily="34" charset="-120"/>
                <a:ea typeface="jf金萱 七分糖" panose="020B0800000000000000" pitchFamily="34" charset="-120"/>
              </a:rPr>
              <a:t>免試辦理學校第二類</a:t>
            </a:r>
            <a:r>
              <a:rPr kumimoji="1" lang="en-US" altLang="zh-TW" sz="3300" b="1" dirty="0">
                <a:solidFill>
                  <a:schemeClr val="accent1">
                    <a:lumMod val="50000"/>
                  </a:schemeClr>
                </a:solidFill>
                <a:effectLst/>
                <a:latin typeface="jf金萱 七分糖" panose="020B0800000000000000" pitchFamily="34" charset="-120"/>
                <a:ea typeface="jf金萱 七分糖" panose="020B0800000000000000" pitchFamily="34" charset="-120"/>
              </a:rPr>
              <a:t/>
            </a:r>
            <a:br>
              <a:rPr kumimoji="1" lang="en-US" altLang="zh-TW" sz="3300" b="1" dirty="0">
                <a:solidFill>
                  <a:schemeClr val="accent1">
                    <a:lumMod val="50000"/>
                  </a:schemeClr>
                </a:solidFill>
                <a:effectLst/>
                <a:latin typeface="jf金萱 七分糖" panose="020B0800000000000000" pitchFamily="34" charset="-120"/>
                <a:ea typeface="jf金萱 七分糖" panose="020B0800000000000000" pitchFamily="34" charset="-120"/>
              </a:rPr>
            </a:br>
            <a:r>
              <a:rPr kumimoji="1" lang="en-US" altLang="zh-TW" sz="1800" b="1" dirty="0">
                <a:solidFill>
                  <a:srgbClr val="FF0000"/>
                </a:solidFill>
                <a:effectLst/>
                <a:latin typeface="jf金萱 七分糖" panose="020B0800000000000000" pitchFamily="34" charset="-120"/>
                <a:ea typeface="jf金萱 七分糖" panose="020B0800000000000000" pitchFamily="34" charset="-120"/>
              </a:rPr>
              <a:t>(</a:t>
            </a:r>
            <a:r>
              <a:rPr kumimoji="1" lang="zh-TW" altLang="en-US" sz="1800" b="1" dirty="0">
                <a:solidFill>
                  <a:srgbClr val="FF0000"/>
                </a:solidFill>
                <a:effectLst/>
                <a:latin typeface="jf金萱 七分糖" panose="020B0800000000000000" pitchFamily="34" charset="-120"/>
                <a:ea typeface="jf金萱 七分糖" panose="020B0800000000000000" pitchFamily="34" charset="-120"/>
              </a:rPr>
              <a:t>請以簡章為準</a:t>
            </a:r>
            <a:r>
              <a:rPr kumimoji="1" lang="en-US" altLang="zh-TW" sz="1800" b="1" dirty="0">
                <a:solidFill>
                  <a:srgbClr val="FF0000"/>
                </a:solidFill>
                <a:effectLst/>
                <a:latin typeface="jf金萱 七分糖" panose="020B0800000000000000" pitchFamily="34" charset="-120"/>
                <a:ea typeface="jf金萱 七分糖" panose="020B0800000000000000" pitchFamily="34" charset="-120"/>
              </a:rPr>
              <a:t>!)</a:t>
            </a:r>
            <a:endParaRPr kumimoji="1" lang="zh-TW" altLang="en-US" b="1" dirty="0">
              <a:solidFill>
                <a:srgbClr val="C00000"/>
              </a:solidFill>
              <a:effectLst/>
              <a:latin typeface="jf金萱 七分糖" panose="020B0800000000000000" pitchFamily="34" charset="-120"/>
              <a:ea typeface="jf金萱 七分糖" panose="020B0800000000000000" pitchFamily="34" charset="-120"/>
            </a:endParaRPr>
          </a:p>
        </p:txBody>
      </p:sp>
      <p:pic>
        <p:nvPicPr>
          <p:cNvPr id="3" name="圖片 2"/>
          <p:cNvPicPr>
            <a:picLocks noChangeAspect="1"/>
          </p:cNvPicPr>
          <p:nvPr/>
        </p:nvPicPr>
        <p:blipFill>
          <a:blip r:embed="rId2"/>
          <a:stretch>
            <a:fillRect/>
          </a:stretch>
        </p:blipFill>
        <p:spPr>
          <a:xfrm>
            <a:off x="1917576" y="1241783"/>
            <a:ext cx="10274423" cy="5378198"/>
          </a:xfrm>
          <a:prstGeom prst="rect">
            <a:avLst/>
          </a:prstGeom>
        </p:spPr>
      </p:pic>
    </p:spTree>
    <p:extLst>
      <p:ext uri="{BB962C8B-B14F-4D97-AF65-F5344CB8AC3E}">
        <p14:creationId xmlns:p14="http://schemas.microsoft.com/office/powerpoint/2010/main" val="1395165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p:cNvSpPr txBox="1"/>
          <p:nvPr/>
        </p:nvSpPr>
        <p:spPr>
          <a:xfrm>
            <a:off x="3071814" y="188913"/>
            <a:ext cx="6289675" cy="584200"/>
          </a:xfrm>
          <a:prstGeom prst="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zh-TW" sz="3200" b="1" dirty="0" smtClean="0">
                <a:solidFill>
                  <a:schemeClr val="tx1">
                    <a:lumMod val="95000"/>
                    <a:lumOff val="5000"/>
                  </a:schemeClr>
                </a:solidFill>
                <a:latin typeface="jf金萱 七分糖" panose="020B0800000000000000" pitchFamily="34" charset="-120"/>
                <a:ea typeface="jf金萱 七分糖" panose="020B0800000000000000" pitchFamily="34" charset="-120"/>
              </a:rPr>
              <a:t>111</a:t>
            </a:r>
            <a:r>
              <a:rPr lang="zh-TW" altLang="en-US" sz="3200" b="1" dirty="0" smtClean="0">
                <a:solidFill>
                  <a:schemeClr val="tx1">
                    <a:lumMod val="95000"/>
                    <a:lumOff val="5000"/>
                  </a:schemeClr>
                </a:solidFill>
                <a:latin typeface="jf金萱 七分糖" panose="020B0800000000000000" pitchFamily="34" charset="-120"/>
                <a:ea typeface="jf金萱 七分糖" panose="020B0800000000000000" pitchFamily="34" charset="-120"/>
              </a:rPr>
              <a:t>學年</a:t>
            </a:r>
            <a:r>
              <a:rPr lang="zh-TW" altLang="en-US" sz="3200" b="1" dirty="0">
                <a:solidFill>
                  <a:schemeClr val="tx1">
                    <a:lumMod val="95000"/>
                    <a:lumOff val="5000"/>
                  </a:schemeClr>
                </a:solidFill>
                <a:latin typeface="jf金萱 七分糖" panose="020B0800000000000000" pitchFamily="34" charset="-120"/>
                <a:ea typeface="jf金萱 七分糖" panose="020B0800000000000000" pitchFamily="34" charset="-120"/>
              </a:rPr>
              <a:t>度優先免試入學流程圖</a:t>
            </a:r>
          </a:p>
        </p:txBody>
      </p:sp>
      <p:pic>
        <p:nvPicPr>
          <p:cNvPr id="3" name="圖片 2"/>
          <p:cNvPicPr>
            <a:picLocks noChangeAspect="1"/>
          </p:cNvPicPr>
          <p:nvPr/>
        </p:nvPicPr>
        <p:blipFill>
          <a:blip r:embed="rId2"/>
          <a:stretch>
            <a:fillRect/>
          </a:stretch>
        </p:blipFill>
        <p:spPr>
          <a:xfrm>
            <a:off x="2337878" y="798990"/>
            <a:ext cx="9398401" cy="5788241"/>
          </a:xfrm>
          <a:prstGeom prst="rect">
            <a:avLst/>
          </a:prstGeom>
        </p:spPr>
      </p:pic>
    </p:spTree>
    <p:extLst>
      <p:ext uri="{BB962C8B-B14F-4D97-AF65-F5344CB8AC3E}">
        <p14:creationId xmlns:p14="http://schemas.microsoft.com/office/powerpoint/2010/main" val="376144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99428" y="342358"/>
            <a:ext cx="12192000" cy="832800"/>
          </a:xfrm>
        </p:spPr>
        <p:txBody>
          <a:bodyPr/>
          <a:lstStyle/>
          <a:p>
            <a:pPr algn="ctr">
              <a:defRPr/>
            </a:pPr>
            <a:r>
              <a:rPr lang="zh-TW" altLang="zh-TW" sz="3600" b="1" dirty="0">
                <a:solidFill>
                  <a:srgbClr val="FF0000"/>
                </a:solidFill>
                <a:latin typeface="jf金萱 七分糖" panose="020B0800000000000000" pitchFamily="34" charset="-120"/>
                <a:ea typeface="jf金萱 七分糖" panose="020B0800000000000000" pitchFamily="34" charset="-120"/>
              </a:rPr>
              <a:t>國九第</a:t>
            </a:r>
            <a:r>
              <a:rPr lang="en-US" altLang="zh-TW" sz="3600" b="1" dirty="0">
                <a:solidFill>
                  <a:srgbClr val="FF0000"/>
                </a:solidFill>
                <a:latin typeface="jf金萱 七分糖" panose="020B0800000000000000" pitchFamily="34" charset="-120"/>
                <a:ea typeface="jf金萱 七分糖" panose="020B0800000000000000" pitchFamily="34" charset="-120"/>
              </a:rPr>
              <a:t>2</a:t>
            </a:r>
            <a:r>
              <a:rPr lang="zh-TW" altLang="zh-TW" sz="3600" b="1" dirty="0">
                <a:solidFill>
                  <a:srgbClr val="FF0000"/>
                </a:solidFill>
                <a:latin typeface="jf金萱 七分糖" panose="020B0800000000000000" pitchFamily="34" charset="-120"/>
                <a:ea typeface="jf金萱 七分糖" panose="020B0800000000000000" pitchFamily="34" charset="-120"/>
              </a:rPr>
              <a:t>次模擬志願選填</a:t>
            </a:r>
            <a:endParaRPr lang="zh-TW" altLang="en-US" sz="3600" b="1" dirty="0">
              <a:solidFill>
                <a:srgbClr val="FF0000"/>
              </a:solidFill>
              <a:latin typeface="jf金萱 七分糖" panose="020B0800000000000000" pitchFamily="34" charset="-120"/>
              <a:ea typeface="jf金萱 七分糖" panose="020B0800000000000000" pitchFamily="34" charset="-120"/>
            </a:endParaRPr>
          </a:p>
        </p:txBody>
      </p:sp>
      <p:sp>
        <p:nvSpPr>
          <p:cNvPr id="4" name="內容版面配置區 3"/>
          <p:cNvSpPr>
            <a:spLocks noGrp="1"/>
          </p:cNvSpPr>
          <p:nvPr>
            <p:ph idx="4294967295"/>
          </p:nvPr>
        </p:nvSpPr>
        <p:spPr>
          <a:xfrm>
            <a:off x="2868073" y="1539645"/>
            <a:ext cx="8569325" cy="3267075"/>
          </a:xfrm>
          <a:prstGeom prst="rect">
            <a:avLst/>
          </a:prstGeom>
        </p:spPr>
        <p:txBody>
          <a:bodyPr/>
          <a:lstStyle/>
          <a:p>
            <a:pPr marL="457200" indent="-457200">
              <a:lnSpc>
                <a:spcPct val="150000"/>
              </a:lnSpc>
              <a:buFont typeface="Wingdings" panose="05000000000000000000" pitchFamily="2" charset="2"/>
              <a:buChar char="Ø"/>
              <a:defRPr/>
            </a:pPr>
            <a:r>
              <a:rPr lang="en-US" altLang="zh-TW" sz="3200" dirty="0" smtClean="0">
                <a:latin typeface="jf金萱 七分糖" panose="020B0800000000000000" pitchFamily="34" charset="-120"/>
                <a:ea typeface="jf金萱 七分糖" panose="020B0800000000000000" pitchFamily="34" charset="-120"/>
              </a:rPr>
              <a:t>3/28~4/8</a:t>
            </a:r>
            <a:r>
              <a:rPr lang="zh-TW" altLang="zh-TW" sz="3200" dirty="0" smtClean="0">
                <a:latin typeface="jf金萱 七分糖" panose="020B0800000000000000" pitchFamily="34" charset="-120"/>
                <a:ea typeface="jf金萱 七分糖" panose="020B0800000000000000" pitchFamily="34" charset="-120"/>
              </a:rPr>
              <a:t>進行</a:t>
            </a:r>
            <a:r>
              <a:rPr lang="zh-TW" altLang="zh-TW" sz="3200" dirty="0">
                <a:latin typeface="jf金萱 七分糖" panose="020B0800000000000000" pitchFamily="34" charset="-120"/>
                <a:ea typeface="jf金萱 七分糖" panose="020B0800000000000000" pitchFamily="34" charset="-120"/>
              </a:rPr>
              <a:t>，請家長與孩子共同討論志願序（務必填滿</a:t>
            </a:r>
            <a:r>
              <a:rPr lang="en-US" altLang="zh-TW" sz="3200" dirty="0">
                <a:latin typeface="jf金萱 七分糖" panose="020B0800000000000000" pitchFamily="34" charset="-120"/>
                <a:ea typeface="jf金萱 七分糖" panose="020B0800000000000000" pitchFamily="34" charset="-120"/>
              </a:rPr>
              <a:t>30</a:t>
            </a:r>
            <a:r>
              <a:rPr lang="zh-TW" altLang="zh-TW" sz="3200" dirty="0">
                <a:latin typeface="jf金萱 七分糖" panose="020B0800000000000000" pitchFamily="34" charset="-120"/>
                <a:ea typeface="jf金萱 七分糖" panose="020B0800000000000000" pitchFamily="34" charset="-120"/>
              </a:rPr>
              <a:t>個志願，</a:t>
            </a:r>
            <a:r>
              <a:rPr lang="en-US" altLang="zh-TW" sz="3200" dirty="0">
                <a:latin typeface="jf金萱 七分糖" panose="020B0800000000000000" pitchFamily="34" charset="-120"/>
                <a:ea typeface="jf金萱 七分糖" panose="020B0800000000000000" pitchFamily="34" charset="-120"/>
              </a:rPr>
              <a:t>1-5</a:t>
            </a:r>
            <a:r>
              <a:rPr lang="zh-TW" altLang="zh-TW" sz="3200" dirty="0">
                <a:latin typeface="jf金萱 七分糖" panose="020B0800000000000000" pitchFamily="34" charset="-120"/>
                <a:ea typeface="jf金萱 七分糖" panose="020B0800000000000000" pitchFamily="34" charset="-120"/>
              </a:rPr>
              <a:t>志願尤為重要，請慎重決定）。</a:t>
            </a:r>
            <a:endParaRPr lang="en-US" altLang="zh-TW" sz="3200" dirty="0">
              <a:latin typeface="jf金萱 七分糖" panose="020B0800000000000000" pitchFamily="34" charset="-120"/>
              <a:ea typeface="jf金萱 七分糖" panose="020B0800000000000000" pitchFamily="34" charset="-120"/>
            </a:endParaRPr>
          </a:p>
          <a:p>
            <a:pPr marL="457200" indent="-457200">
              <a:lnSpc>
                <a:spcPct val="150000"/>
              </a:lnSpc>
              <a:buFont typeface="Wingdings" panose="05000000000000000000" pitchFamily="2" charset="2"/>
              <a:buChar char="Ø"/>
              <a:defRPr/>
            </a:pPr>
            <a:r>
              <a:rPr lang="zh-TW" altLang="en-US" sz="3200" dirty="0">
                <a:latin typeface="jf金萱 七分糖" panose="020B0800000000000000" pitchFamily="34" charset="-120"/>
                <a:ea typeface="jf金萱 七分糖" panose="020B0800000000000000" pitchFamily="34" charset="-120"/>
              </a:rPr>
              <a:t>請及早排序，屆時進行微調即可，而非全部重填，造成誤判</a:t>
            </a:r>
            <a:r>
              <a:rPr lang="en-US" altLang="zh-TW" sz="3200" dirty="0">
                <a:latin typeface="jf金萱 七分糖" panose="020B0800000000000000" pitchFamily="34" charset="-120"/>
                <a:ea typeface="jf金萱 七分糖" panose="020B0800000000000000" pitchFamily="34" charset="-120"/>
              </a:rPr>
              <a:t>!!</a:t>
            </a:r>
            <a:endParaRPr lang="zh-TW" altLang="zh-TW" sz="3200" dirty="0">
              <a:latin typeface="jf金萱 七分糖" panose="020B0800000000000000" pitchFamily="34" charset="-120"/>
              <a:ea typeface="jf金萱 七分糖" panose="020B0800000000000000" pitchFamily="34" charset="-120"/>
            </a:endParaRPr>
          </a:p>
          <a:p>
            <a:pPr>
              <a:lnSpc>
                <a:spcPct val="150000"/>
              </a:lnSpc>
              <a:buFont typeface="Arial" charset="0"/>
              <a:buNone/>
              <a:defRPr/>
            </a:pPr>
            <a:endParaRPr lang="zh-TW" altLang="en-US"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2047939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49750" y="649766"/>
            <a:ext cx="8826731" cy="5016758"/>
          </a:xfrm>
          <a:prstGeom prst="rect">
            <a:avLst/>
          </a:prstGeom>
        </p:spPr>
        <p:txBody>
          <a:bodyPr wrap="square">
            <a:spAutoFit/>
          </a:bodyPr>
          <a:lstStyle/>
          <a:p>
            <a:pPr algn="ctr">
              <a:spcAft>
                <a:spcPts val="1200"/>
              </a:spcAft>
              <a:defRPr/>
            </a:pPr>
            <a:r>
              <a:rPr lang="zh-TW" altLang="en-US" sz="4400" b="1" dirty="0">
                <a:solidFill>
                  <a:srgbClr val="FF0000"/>
                </a:solidFill>
                <a:effectLst>
                  <a:outerShdw blurRad="38100" dist="38100" dir="2700000" algn="tl">
                    <a:srgbClr val="000000">
                      <a:alpha val="43137"/>
                    </a:srgbClr>
                  </a:outerShdw>
                </a:effectLst>
                <a:latin typeface="jf金萱 七分糖" panose="020B0800000000000000" pitchFamily="34" charset="-120"/>
                <a:ea typeface="jf金萱 七分糖" panose="020B0800000000000000" pitchFamily="34" charset="-120"/>
              </a:rPr>
              <a:t>選</a:t>
            </a:r>
            <a:r>
              <a:rPr lang="zh-TW" altLang="zh-TW" sz="4400" b="1" dirty="0">
                <a:solidFill>
                  <a:srgbClr val="FF0000"/>
                </a:solidFill>
                <a:effectLst>
                  <a:outerShdw blurRad="38100" dist="38100" dir="2700000" algn="tl">
                    <a:srgbClr val="000000">
                      <a:alpha val="43137"/>
                    </a:srgbClr>
                  </a:outerShdw>
                </a:effectLst>
                <a:latin typeface="jf金萱 七分糖" panose="020B0800000000000000" pitchFamily="34" charset="-120"/>
                <a:ea typeface="jf金萱 七分糖" panose="020B0800000000000000" pitchFamily="34" charset="-120"/>
              </a:rPr>
              <a:t>填志願三部曲</a:t>
            </a:r>
            <a:endParaRPr lang="en-US" altLang="zh-TW" sz="4400" b="1" dirty="0">
              <a:solidFill>
                <a:srgbClr val="FF0000"/>
              </a:solidFill>
              <a:effectLst>
                <a:outerShdw blurRad="38100" dist="38100" dir="2700000" algn="tl">
                  <a:srgbClr val="000000">
                    <a:alpha val="43137"/>
                  </a:srgbClr>
                </a:outerShdw>
              </a:effectLst>
              <a:latin typeface="jf金萱 七分糖" panose="020B0800000000000000" pitchFamily="34" charset="-120"/>
              <a:ea typeface="jf金萱 七分糖" panose="020B0800000000000000" pitchFamily="34" charset="-120"/>
            </a:endParaRPr>
          </a:p>
          <a:p>
            <a:pPr marL="457200" indent="-457200">
              <a:spcBef>
                <a:spcPts val="1200"/>
              </a:spcBef>
              <a:buFont typeface="Wingdings" panose="05000000000000000000" pitchFamily="2" charset="2"/>
              <a:buChar char="Ø"/>
              <a:defRPr/>
            </a:pPr>
            <a:r>
              <a:rPr lang="zh-TW" altLang="zh-TW" sz="3200" dirty="0">
                <a:latin typeface="jf金萱 七分糖" panose="020B0800000000000000" pitchFamily="34" charset="-120"/>
                <a:ea typeface="jf金萱 七分糖" panose="020B0800000000000000" pitchFamily="34" charset="-120"/>
              </a:rPr>
              <a:t>首先</a:t>
            </a:r>
            <a:r>
              <a:rPr lang="zh-TW" altLang="zh-TW" sz="3200" b="1" dirty="0">
                <a:solidFill>
                  <a:srgbClr val="FF0000"/>
                </a:solidFill>
                <a:latin typeface="jf金萱 七分糖" panose="020B0800000000000000" pitchFamily="34" charset="-120"/>
                <a:ea typeface="jf金萱 七分糖" panose="020B0800000000000000" pitchFamily="34" charset="-120"/>
              </a:rPr>
              <a:t>列清單</a:t>
            </a:r>
            <a:r>
              <a:rPr lang="zh-TW" altLang="en-US" sz="2800" dirty="0">
                <a:latin typeface="jf金萱 七分糖" panose="020B0800000000000000" pitchFamily="34" charset="-120"/>
                <a:ea typeface="jf金萱 七分糖" panose="020B0800000000000000" pitchFamily="34" charset="-120"/>
              </a:rPr>
              <a:t>：</a:t>
            </a:r>
            <a:r>
              <a:rPr lang="zh-TW" altLang="zh-TW" sz="2800" dirty="0">
                <a:latin typeface="jf金萱 七分糖" panose="020B0800000000000000" pitchFamily="34" charset="-120"/>
                <a:ea typeface="jf金萱 七分糖" panose="020B0800000000000000" pitchFamily="34" charset="-120"/>
              </a:rPr>
              <a:t>以刪去法把不想念及不適合的學校去除，刪到約</a:t>
            </a:r>
            <a:r>
              <a:rPr lang="en-US" altLang="zh-TW" sz="2800" dirty="0">
                <a:latin typeface="jf金萱 七分糖" panose="020B0800000000000000" pitchFamily="34" charset="-120"/>
                <a:ea typeface="jf金萱 七分糖" panose="020B0800000000000000" pitchFamily="34" charset="-120"/>
              </a:rPr>
              <a:t>30~40</a:t>
            </a:r>
            <a:r>
              <a:rPr lang="zh-TW" altLang="zh-TW" sz="2800" dirty="0">
                <a:latin typeface="jf金萱 七分糖" panose="020B0800000000000000" pitchFamily="34" charset="-120"/>
                <a:ea typeface="jf金萱 七分糖" panose="020B0800000000000000" pitchFamily="34" charset="-120"/>
              </a:rPr>
              <a:t>個；</a:t>
            </a:r>
            <a:endParaRPr lang="en-US" altLang="zh-TW" sz="2800" dirty="0">
              <a:latin typeface="jf金萱 七分糖" panose="020B0800000000000000" pitchFamily="34" charset="-120"/>
              <a:ea typeface="jf金萱 七分糖" panose="020B0800000000000000" pitchFamily="34" charset="-120"/>
            </a:endParaRPr>
          </a:p>
          <a:p>
            <a:pPr marL="457200" indent="-457200">
              <a:spcBef>
                <a:spcPts val="1200"/>
              </a:spcBef>
              <a:buFont typeface="Wingdings" panose="05000000000000000000" pitchFamily="2" charset="2"/>
              <a:buChar char="Ø"/>
              <a:defRPr/>
            </a:pPr>
            <a:r>
              <a:rPr lang="zh-TW" altLang="zh-TW" sz="3200" dirty="0">
                <a:latin typeface="jf金萱 七分糖" panose="020B0800000000000000" pitchFamily="34" charset="-120"/>
                <a:ea typeface="jf金萱 七分糖" panose="020B0800000000000000" pitchFamily="34" charset="-120"/>
              </a:rPr>
              <a:t>其次是</a:t>
            </a:r>
            <a:r>
              <a:rPr lang="zh-TW" altLang="zh-TW" sz="3200" b="1" dirty="0">
                <a:solidFill>
                  <a:srgbClr val="FF0000"/>
                </a:solidFill>
                <a:latin typeface="jf金萱 七分糖" panose="020B0800000000000000" pitchFamily="34" charset="-120"/>
                <a:ea typeface="jf金萱 七分糖" panose="020B0800000000000000" pitchFamily="34" charset="-120"/>
              </a:rPr>
              <a:t>排序</a:t>
            </a:r>
            <a:r>
              <a:rPr lang="zh-TW" altLang="en-US" sz="2800" dirty="0">
                <a:latin typeface="jf金萱 七分糖" panose="020B0800000000000000" pitchFamily="34" charset="-120"/>
                <a:ea typeface="jf金萱 七分糖" panose="020B0800000000000000" pitchFamily="34" charset="-120"/>
              </a:rPr>
              <a:t>：</a:t>
            </a:r>
            <a:r>
              <a:rPr lang="zh-TW" altLang="zh-TW" sz="2800" dirty="0">
                <a:latin typeface="jf金萱 七分糖" panose="020B0800000000000000" pitchFamily="34" charset="-120"/>
                <a:ea typeface="jf金萱 七分糖" panose="020B0800000000000000" pitchFamily="34" charset="-120"/>
              </a:rPr>
              <a:t>把清單上留下來的學校以最有希望上、最想讀或是離家遠近，把學校分區段排序；</a:t>
            </a:r>
            <a:endParaRPr lang="en-US" altLang="zh-TW" sz="2800" dirty="0">
              <a:latin typeface="jf金萱 七分糖" panose="020B0800000000000000" pitchFamily="34" charset="-120"/>
              <a:ea typeface="jf金萱 七分糖" panose="020B0800000000000000" pitchFamily="34" charset="-120"/>
            </a:endParaRPr>
          </a:p>
          <a:p>
            <a:pPr marL="457200" indent="-457200">
              <a:spcBef>
                <a:spcPts val="1200"/>
              </a:spcBef>
              <a:buFont typeface="Wingdings" panose="05000000000000000000" pitchFamily="2" charset="2"/>
              <a:buChar char="Ø"/>
              <a:defRPr/>
            </a:pPr>
            <a:r>
              <a:rPr lang="zh-TW" altLang="zh-TW" sz="3200" dirty="0">
                <a:latin typeface="jf金萱 七分糖" panose="020B0800000000000000" pitchFamily="34" charset="-120"/>
                <a:ea typeface="jf金萱 七分糖" panose="020B0800000000000000" pitchFamily="34" charset="-120"/>
              </a:rPr>
              <a:t>第三</a:t>
            </a:r>
            <a:r>
              <a:rPr lang="zh-TW" altLang="en-US" sz="3200" b="1" dirty="0">
                <a:solidFill>
                  <a:srgbClr val="FF0000"/>
                </a:solidFill>
                <a:latin typeface="jf金萱 七分糖" panose="020B0800000000000000" pitchFamily="34" charset="-120"/>
                <a:ea typeface="jf金萱 七分糖" panose="020B0800000000000000" pitchFamily="34" charset="-120"/>
              </a:rPr>
              <a:t>微調志願序</a:t>
            </a:r>
            <a:r>
              <a:rPr lang="en-US" altLang="zh-TW" sz="2800" dirty="0">
                <a:latin typeface="jf金萱 七分糖" panose="020B0800000000000000" pitchFamily="34" charset="-120"/>
                <a:ea typeface="jf金萱 七分糖" panose="020B0800000000000000" pitchFamily="34" charset="-120"/>
              </a:rPr>
              <a:t>:</a:t>
            </a:r>
            <a:r>
              <a:rPr lang="zh-TW" altLang="en-US" sz="2800" dirty="0">
                <a:latin typeface="jf金萱 七分糖" panose="020B0800000000000000" pitchFamily="34" charset="-120"/>
                <a:ea typeface="jf金萱 七分糖" panose="020B0800000000000000" pitchFamily="34" charset="-120"/>
              </a:rPr>
              <a:t>於取得會考成績後，</a:t>
            </a:r>
            <a:r>
              <a:rPr lang="zh-TW" altLang="zh-TW" sz="2800" b="1" dirty="0">
                <a:latin typeface="jf金萱 七分糖" panose="020B0800000000000000" pitchFamily="34" charset="-120"/>
                <a:ea typeface="jf金萱 七分糖" panose="020B0800000000000000" pitchFamily="34" charset="-120"/>
              </a:rPr>
              <a:t>考量自己未來出路及興趣，務實地選出前</a:t>
            </a:r>
            <a:r>
              <a:rPr lang="en-US" altLang="zh-TW" sz="2800" b="1" dirty="0">
                <a:latin typeface="jf金萱 七分糖" panose="020B0800000000000000" pitchFamily="34" charset="-120"/>
                <a:ea typeface="jf金萱 七分糖" panose="020B0800000000000000" pitchFamily="34" charset="-120"/>
              </a:rPr>
              <a:t>5</a:t>
            </a:r>
            <a:r>
              <a:rPr lang="zh-TW" altLang="zh-TW" sz="2800" b="1" dirty="0">
                <a:latin typeface="jf金萱 七分糖" panose="020B0800000000000000" pitchFamily="34" charset="-120"/>
                <a:ea typeface="jf金萱 七分糖" panose="020B0800000000000000" pitchFamily="34" charset="-120"/>
              </a:rPr>
              <a:t>個最關鍵的志願</a:t>
            </a:r>
            <a:r>
              <a:rPr lang="en-US" altLang="zh-TW" sz="2800" b="1" dirty="0">
                <a:latin typeface="jf金萱 七分糖" panose="020B0800000000000000" pitchFamily="34" charset="-120"/>
                <a:ea typeface="jf金萱 七分糖" panose="020B0800000000000000" pitchFamily="34" charset="-120"/>
              </a:rPr>
              <a:t>(</a:t>
            </a:r>
            <a:r>
              <a:rPr lang="zh-TW" altLang="en-US" sz="2800" b="1" dirty="0">
                <a:latin typeface="jf金萱 七分糖" panose="020B0800000000000000" pitchFamily="34" charset="-120"/>
                <a:ea typeface="jf金萱 七分糖" panose="020B0800000000000000" pitchFamily="34" charset="-120"/>
              </a:rPr>
              <a:t>含同校多科</a:t>
            </a:r>
            <a:r>
              <a:rPr lang="en-US" altLang="zh-TW" sz="2800" b="1" dirty="0">
                <a:latin typeface="jf金萱 七分糖" panose="020B0800000000000000" pitchFamily="34" charset="-120"/>
                <a:ea typeface="jf金萱 七分糖" panose="020B0800000000000000" pitchFamily="34" charset="-120"/>
              </a:rPr>
              <a:t>)</a:t>
            </a:r>
            <a:r>
              <a:rPr lang="zh-TW" altLang="zh-TW" sz="2800" dirty="0">
                <a:latin typeface="jf金萱 七分糖" panose="020B0800000000000000" pitchFamily="34" charset="-120"/>
                <a:ea typeface="jf金萱 七分糖" panose="020B0800000000000000" pitchFamily="34" charset="-120"/>
              </a:rPr>
              <a:t>，再把自己最有希望上、且最想讀的學校排</a:t>
            </a:r>
            <a:r>
              <a:rPr lang="zh-TW" altLang="en-US" sz="2800" dirty="0">
                <a:latin typeface="jf金萱 七分糖" panose="020B0800000000000000" pitchFamily="34" charset="-120"/>
                <a:ea typeface="jf金萱 七分糖" panose="020B0800000000000000" pitchFamily="34" charset="-120"/>
              </a:rPr>
              <a:t>序</a:t>
            </a:r>
            <a:r>
              <a:rPr lang="zh-TW" altLang="zh-TW" sz="2800" dirty="0">
                <a:latin typeface="jf金萱 七分糖" panose="020B0800000000000000" pitchFamily="34" charset="-120"/>
                <a:ea typeface="jf金萱 七分糖" panose="020B0800000000000000" pitchFamily="34" charset="-120"/>
              </a:rPr>
              <a:t>。</a:t>
            </a:r>
            <a:endParaRPr lang="zh-TW" altLang="en-US" sz="28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2043219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2671470" y="268813"/>
            <a:ext cx="8743950" cy="719137"/>
          </a:xfrm>
          <a:prstGeom prst="rect">
            <a:avLst/>
          </a:prstGeom>
        </p:spPr>
        <p:txBody>
          <a:bodyPr>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fontAlgn="auto">
              <a:spcAft>
                <a:spcPts val="0"/>
              </a:spcAft>
              <a:defRPr/>
            </a:pPr>
            <a:r>
              <a:rPr lang="zh-TW" altLang="en-US" b="1" dirty="0">
                <a:solidFill>
                  <a:srgbClr val="FF0000"/>
                </a:solidFill>
                <a:latin typeface="jf金萱 七分糖" panose="020B0800000000000000" pitchFamily="34" charset="-120"/>
                <a:ea typeface="jf金萱 七分糖" panose="020B0800000000000000" pitchFamily="34" charset="-120"/>
              </a:rPr>
              <a:t>基北區特色招生考試分發入學</a:t>
            </a:r>
            <a:r>
              <a:rPr lang="en-US" altLang="zh-TW" b="1" dirty="0">
                <a:solidFill>
                  <a:srgbClr val="FF0000"/>
                </a:solidFill>
                <a:latin typeface="jf金萱 七分糖" panose="020B0800000000000000" pitchFamily="34" charset="-120"/>
                <a:ea typeface="jf金萱 七分糖" panose="020B0800000000000000" pitchFamily="34" charset="-120"/>
              </a:rPr>
              <a:t>(</a:t>
            </a:r>
            <a:r>
              <a:rPr lang="en-US" altLang="zh-TW" b="1" dirty="0" smtClean="0">
                <a:solidFill>
                  <a:srgbClr val="FF0000"/>
                </a:solidFill>
                <a:latin typeface="jf金萱 七分糖" panose="020B0800000000000000" pitchFamily="34" charset="-120"/>
                <a:ea typeface="jf金萱 七分糖" panose="020B0800000000000000" pitchFamily="34" charset="-120"/>
              </a:rPr>
              <a:t>6/26</a:t>
            </a:r>
            <a:r>
              <a:rPr lang="zh-TW" altLang="en-US" b="1" dirty="0" smtClean="0">
                <a:solidFill>
                  <a:srgbClr val="FF0000"/>
                </a:solidFill>
                <a:latin typeface="jf金萱 七分糖" panose="020B0800000000000000" pitchFamily="34" charset="-120"/>
                <a:ea typeface="jf金萱 七分糖" panose="020B0800000000000000" pitchFamily="34" charset="-120"/>
              </a:rPr>
              <a:t>測驗</a:t>
            </a:r>
            <a:r>
              <a:rPr lang="en-US" altLang="zh-TW" b="1" dirty="0">
                <a:solidFill>
                  <a:srgbClr val="FF0000"/>
                </a:solidFill>
                <a:latin typeface="jf金萱 七分糖" panose="020B0800000000000000" pitchFamily="34" charset="-120"/>
                <a:ea typeface="jf金萱 七分糖" panose="020B0800000000000000" pitchFamily="34" charset="-120"/>
              </a:rPr>
              <a:t>)</a:t>
            </a:r>
            <a:endParaRPr lang="zh-TW" altLang="en-US" b="1" dirty="0">
              <a:solidFill>
                <a:srgbClr val="FF0000"/>
              </a:solidFill>
              <a:latin typeface="jf金萱 七分糖" panose="020B0800000000000000" pitchFamily="34" charset="-120"/>
              <a:ea typeface="jf金萱 七分糖" panose="020B0800000000000000" pitchFamily="34" charset="-120"/>
            </a:endParaRPr>
          </a:p>
        </p:txBody>
      </p:sp>
      <p:pic>
        <p:nvPicPr>
          <p:cNvPr id="4" name="圖片 3"/>
          <p:cNvPicPr>
            <a:picLocks noChangeAspect="1"/>
          </p:cNvPicPr>
          <p:nvPr/>
        </p:nvPicPr>
        <p:blipFill>
          <a:blip r:embed="rId2"/>
          <a:stretch>
            <a:fillRect/>
          </a:stretch>
        </p:blipFill>
        <p:spPr>
          <a:xfrm>
            <a:off x="2405849" y="1109709"/>
            <a:ext cx="9357064" cy="5273336"/>
          </a:xfrm>
          <a:prstGeom prst="rect">
            <a:avLst/>
          </a:prstGeom>
        </p:spPr>
      </p:pic>
    </p:spTree>
    <p:extLst>
      <p:ext uri="{BB962C8B-B14F-4D97-AF65-F5344CB8AC3E}">
        <p14:creationId xmlns:p14="http://schemas.microsoft.com/office/powerpoint/2010/main" val="1740156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165" y="235825"/>
            <a:ext cx="12192000" cy="832800"/>
          </a:xfrm>
        </p:spPr>
        <p:txBody>
          <a:bodyPr>
            <a:normAutofit fontScale="90000"/>
          </a:bodyPr>
          <a:lstStyle/>
          <a:p>
            <a:pPr algn="ctr">
              <a:defRPr/>
            </a:pPr>
            <a:r>
              <a:rPr lang="zh-TW" altLang="en-US" b="1" dirty="0">
                <a:solidFill>
                  <a:srgbClr val="FF0000"/>
                </a:solidFill>
                <a:latin typeface="jf金萱 七分糖" panose="020B0800000000000000" pitchFamily="34" charset="-120"/>
                <a:ea typeface="jf金萱 七分糖" panose="020B0800000000000000" pitchFamily="34" charset="-120"/>
              </a:rPr>
              <a:t>免試入學及特色招生考試入學</a:t>
            </a:r>
            <a:r>
              <a:rPr lang="en-US" altLang="zh-TW" b="1" dirty="0">
                <a:solidFill>
                  <a:srgbClr val="FF0000"/>
                </a:solidFill>
                <a:latin typeface="jf金萱 七分糖" panose="020B0800000000000000" pitchFamily="34" charset="-120"/>
                <a:ea typeface="jf金萱 七分糖" panose="020B0800000000000000" pitchFamily="34" charset="-120"/>
              </a:rPr>
              <a:t/>
            </a:r>
            <a:br>
              <a:rPr lang="en-US" altLang="zh-TW" b="1" dirty="0">
                <a:solidFill>
                  <a:srgbClr val="FF0000"/>
                </a:solidFill>
                <a:latin typeface="jf金萱 七分糖" panose="020B0800000000000000" pitchFamily="34" charset="-120"/>
                <a:ea typeface="jf金萱 七分糖" panose="020B0800000000000000" pitchFamily="34" charset="-120"/>
              </a:rPr>
            </a:br>
            <a:r>
              <a:rPr lang="en-US" altLang="zh-TW" sz="3600" b="1" dirty="0">
                <a:solidFill>
                  <a:srgbClr val="FF0000"/>
                </a:solidFill>
                <a:latin typeface="jf金萱 七分糖" panose="020B0800000000000000" pitchFamily="34" charset="-120"/>
                <a:ea typeface="jf金萱 七分糖" panose="020B0800000000000000" pitchFamily="34" charset="-120"/>
              </a:rPr>
              <a:t>--</a:t>
            </a:r>
            <a:r>
              <a:rPr lang="zh-TW" altLang="en-US" sz="3600" b="1" dirty="0">
                <a:solidFill>
                  <a:srgbClr val="FF0000"/>
                </a:solidFill>
                <a:latin typeface="jf金萱 七分糖" panose="020B0800000000000000" pitchFamily="34" charset="-120"/>
                <a:ea typeface="jf金萱 七分糖" panose="020B0800000000000000" pitchFamily="34" charset="-120"/>
              </a:rPr>
              <a:t>重要事項、日程</a:t>
            </a:r>
          </a:p>
        </p:txBody>
      </p:sp>
      <p:graphicFrame>
        <p:nvGraphicFramePr>
          <p:cNvPr id="35901" name="Group 61"/>
          <p:cNvGraphicFramePr>
            <a:graphicFrameLocks noGrp="1"/>
          </p:cNvGraphicFramePr>
          <p:nvPr>
            <p:extLst>
              <p:ext uri="{D42A27DB-BD31-4B8C-83A1-F6EECF244321}">
                <p14:modId xmlns:p14="http://schemas.microsoft.com/office/powerpoint/2010/main" val="1246398977"/>
              </p:ext>
            </p:extLst>
          </p:nvPr>
        </p:nvGraphicFramePr>
        <p:xfrm>
          <a:off x="2208280" y="1145219"/>
          <a:ext cx="8542578" cy="5464615"/>
        </p:xfrm>
        <a:graphic>
          <a:graphicData uri="http://schemas.openxmlformats.org/drawingml/2006/table">
            <a:tbl>
              <a:tblPr/>
              <a:tblGrid>
                <a:gridCol w="2385978"/>
                <a:gridCol w="6156600"/>
              </a:tblGrid>
              <a:tr h="266105">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辦理日期</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jf金萱 七分糖" panose="020B0800000000000000" pitchFamily="34" charset="-120"/>
                          <a:ea typeface="jf金萱 七分糖" panose="020B0800000000000000" pitchFamily="34" charset="-120"/>
                        </a:rPr>
                        <a:t>工作項目</a:t>
                      </a:r>
                      <a:endParaRPr kumimoji="0" lang="zh-TW" altLang="en-US" sz="2000" b="1" i="0" u="none" strike="noStrike" cap="none" normalizeH="0" baseline="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416">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1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5/20(</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六</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 </a:t>
                      </a: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~21(</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日</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國中教育會考考試</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409077">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100"/>
                        </a:lnSpc>
                        <a:spcBef>
                          <a:spcPct val="0"/>
                        </a:spcBef>
                        <a:spcAft>
                          <a:spcPct val="0"/>
                        </a:spcAft>
                        <a:buClrTx/>
                        <a:buSzTx/>
                        <a:buFontTx/>
                        <a:buNone/>
                        <a:tabLst/>
                      </a:pPr>
                      <a:r>
                        <a:rPr kumimoji="0" lang="en-US" altLang="zh-TW" sz="2000" b="1" i="0" u="none" strike="noStrike" cap="none" normalizeH="0" baseline="0" dirty="0" smtClean="0">
                          <a:ln>
                            <a:noFill/>
                          </a:ln>
                          <a:solidFill>
                            <a:srgbClr val="FF0000"/>
                          </a:solidFill>
                          <a:effectLst/>
                          <a:latin typeface="jf金萱 七分糖" panose="020B0800000000000000" pitchFamily="34" charset="-120"/>
                          <a:ea typeface="jf金萱 七分糖" panose="020B0800000000000000" pitchFamily="34" charset="-120"/>
                        </a:rPr>
                        <a:t>6/10(</a:t>
                      </a: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五</a:t>
                      </a:r>
                      <a:r>
                        <a:rPr kumimoji="0" lang="en-US"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寄發國中教育會考</a:t>
                      </a:r>
                      <a:r>
                        <a:rPr kumimoji="0" lang="zh-TW"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成績</a:t>
                      </a: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，並開放網路查詢成績</a:t>
                      </a:r>
                      <a:endParaRPr kumimoji="0" lang="en-US"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875">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rPr>
                        <a:t>6/21(</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二</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五專優先免試入學報到、第二類優先免試放榜報到</a:t>
                      </a: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646875">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1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rPr>
                        <a:t>6/23(</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四</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基北區公告免試入學實際招生名額、</a:t>
                      </a:r>
                      <a:endParaRPr kumimoji="0" lang="en-US"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endParaRP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開放個人序位查詢及志願選填</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409077">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rPr>
                        <a:t>6/26(</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日</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特色招生考試分發入學學科測驗</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646875">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100"/>
                        </a:lnSpc>
                        <a:spcBef>
                          <a:spcPct val="0"/>
                        </a:spcBef>
                        <a:spcAft>
                          <a:spcPct val="0"/>
                        </a:spcAft>
                        <a:buClrTx/>
                        <a:buSzTx/>
                        <a:buFontTx/>
                        <a:buNone/>
                        <a:tabLst/>
                      </a:pPr>
                      <a:r>
                        <a:rPr kumimoji="0" lang="en-US" altLang="zh-TW" sz="2000" b="1" i="0" u="none" strike="noStrike" cap="none" normalizeH="0" baseline="0" dirty="0" smtClean="0">
                          <a:ln>
                            <a:noFill/>
                          </a:ln>
                          <a:solidFill>
                            <a:srgbClr val="FF0000"/>
                          </a:solidFill>
                          <a:effectLst/>
                          <a:latin typeface="jf金萱 七分糖" panose="020B0800000000000000" pitchFamily="34" charset="-120"/>
                          <a:ea typeface="jf金萱 七分糖" panose="020B0800000000000000" pitchFamily="34" charset="-120"/>
                        </a:rPr>
                        <a:t>6/30(</a:t>
                      </a: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四</a:t>
                      </a:r>
                      <a:r>
                        <a:rPr kumimoji="0" lang="en-US"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基北區個人序位及查詢及志願選填截止、</a:t>
                      </a:r>
                      <a:endParaRPr kumimoji="0" lang="en-US" altLang="zh-TW"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endParaRP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jf金萱 七分糖" panose="020B0800000000000000" pitchFamily="34" charset="-120"/>
                          <a:ea typeface="jf金萱 七分糖" panose="020B0800000000000000" pitchFamily="34" charset="-120"/>
                        </a:rPr>
                        <a:t>特色招生考試分發入學繳交志願資料</a:t>
                      </a: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58820">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1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7/5(</a:t>
                      </a:r>
                      <a:r>
                        <a:rPr kumimoji="0" lang="zh-TW" altLang="en-US"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二</a:t>
                      </a: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 </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國中端集體報名</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免試入學及特色招生</a:t>
                      </a: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rPr>
                        <a:t>考試分發入學分發送件截止日</a:t>
                      </a:r>
                    </a:p>
                  </a:txBody>
                  <a:tcPr marL="68566" marR="6856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409077">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rPr>
                        <a:t>7/12(</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二</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77" marR="6857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免試入學及特色招生考試分發入學分發結果公告</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77" marR="6857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064418">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smtClean="0">
                          <a:ln>
                            <a:noFill/>
                          </a:ln>
                          <a:solidFill>
                            <a:schemeClr val="tx1"/>
                          </a:solidFill>
                          <a:effectLst/>
                          <a:latin typeface="jf金萱 七分糖" panose="020B0800000000000000" pitchFamily="34" charset="-120"/>
                          <a:ea typeface="jf金萱 七分糖" panose="020B0800000000000000" pitchFamily="34" charset="-120"/>
                        </a:rPr>
                        <a:t>7/14(</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四</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endParaRPr kumimoji="0" lang="zh-TW"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77" marR="6857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7DEE8"/>
                    </a:solid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新細明體" pitchFamily="18" charset="-120"/>
                        </a:defRPr>
                      </a:lvl1pPr>
                      <a:lvl2pPr marL="742950" indent="-28575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2pPr>
                      <a:lvl3pPr marL="11430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3pPr>
                      <a:lvl4pPr marL="16002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4pPr>
                      <a:lvl5pPr marL="2057400" indent="-228600" eaLnBrk="0" hangingPunct="0">
                        <a:spcBef>
                          <a:spcPts val="300"/>
                        </a:spcBef>
                        <a:buClr>
                          <a:schemeClr val="accent2"/>
                        </a:buClr>
                        <a:buFont typeface="Wingdings" pitchFamily="2" charset="2"/>
                        <a:defRPr sz="1400">
                          <a:solidFill>
                            <a:schemeClr val="tx1"/>
                          </a:solidFill>
                          <a:latin typeface="Franklin Gothic Book" pitchFamily="34" charset="0"/>
                          <a:ea typeface="新細明體" pitchFamily="18" charset="-120"/>
                        </a:defRPr>
                      </a:lvl5pPr>
                      <a:lvl6pPr marL="25146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6pPr>
                      <a:lvl7pPr marL="29718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7pPr>
                      <a:lvl8pPr marL="34290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8pPr>
                      <a:lvl9pPr marL="3886200" indent="-228600" eaLnBrk="0" fontAlgn="base" hangingPunct="0">
                        <a:spcBef>
                          <a:spcPts val="300"/>
                        </a:spcBef>
                        <a:spcAft>
                          <a:spcPct val="0"/>
                        </a:spcAft>
                        <a:buClr>
                          <a:schemeClr val="accent2"/>
                        </a:buClr>
                        <a:buFont typeface="Wingdings" pitchFamily="2" charset="2"/>
                        <a:defRPr sz="1400">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免試入學及特色招生考試分發入學報到</a:t>
                      </a: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藝才班 </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 </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獨招學校、戲劇班、舞蹈班</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報到</a:t>
                      </a: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建教合作班入學報到截止日</a:t>
                      </a: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體育班、運動績優生</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甄審、甄試及獨招學校</a:t>
                      </a:r>
                      <a:r>
                        <a:rPr kumimoji="0" lang="en-US" altLang="zh-TW"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a:t>
                      </a:r>
                      <a:r>
                        <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rPr>
                        <a:t>報到</a:t>
                      </a:r>
                      <a:endParaRPr kumimoji="0" lang="zh-TW" altLang="en-US" sz="2000" b="1" i="0" u="none" strike="noStrike" cap="none" normalizeH="0" baseline="0" dirty="0">
                        <a:ln>
                          <a:noFill/>
                        </a:ln>
                        <a:solidFill>
                          <a:schemeClr val="tx1"/>
                        </a:solidFill>
                        <a:effectLst/>
                        <a:latin typeface="jf金萱 七分糖" panose="020B0800000000000000" pitchFamily="34" charset="-120"/>
                        <a:ea typeface="jf金萱 七分糖" panose="020B0800000000000000" pitchFamily="34" charset="-120"/>
                        <a:cs typeface="Times New Roman" pitchFamily="18" charset="0"/>
                      </a:endParaRPr>
                    </a:p>
                  </a:txBody>
                  <a:tcPr marL="68577" marR="6857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7DEE8"/>
                    </a:solidFill>
                  </a:tcPr>
                </a:tc>
              </a:tr>
            </a:tbl>
          </a:graphicData>
        </a:graphic>
      </p:graphicFrame>
    </p:spTree>
    <p:extLst>
      <p:ext uri="{BB962C8B-B14F-4D97-AF65-F5344CB8AC3E}">
        <p14:creationId xmlns:p14="http://schemas.microsoft.com/office/powerpoint/2010/main" val="3788006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defRPr/>
            </a:pPr>
            <a:r>
              <a:rPr lang="zh-TW" altLang="zh-TW" sz="3200" b="1" dirty="0">
                <a:latin typeface="jf金萱 七分糖" panose="020B0800000000000000" pitchFamily="34" charset="-120"/>
                <a:ea typeface="jf金萱 七分糖" panose="020B0800000000000000" pitchFamily="34" charset="-120"/>
              </a:rPr>
              <a:t>從學知識到學素養，八張圖看懂</a:t>
            </a:r>
            <a:r>
              <a:rPr lang="en-US" altLang="zh-TW" sz="3200" b="1" dirty="0">
                <a:latin typeface="jf金萱 七分糖" panose="020B0800000000000000" pitchFamily="34" charset="-120"/>
                <a:ea typeface="jf金萱 七分糖" panose="020B0800000000000000" pitchFamily="34" charset="-120"/>
              </a:rPr>
              <a:t>108</a:t>
            </a:r>
            <a:r>
              <a:rPr lang="zh-TW" altLang="zh-TW" sz="3200" b="1" dirty="0">
                <a:latin typeface="jf金萱 七分糖" panose="020B0800000000000000" pitchFamily="34" charset="-120"/>
                <a:ea typeface="jf金萱 七分糖" panose="020B0800000000000000" pitchFamily="34" charset="-120"/>
              </a:rPr>
              <a:t>課綱</a:t>
            </a:r>
            <a:r>
              <a:rPr lang="en-US" altLang="zh-TW" sz="3200" b="1" dirty="0">
                <a:latin typeface="jf金萱 七分糖" panose="020B0800000000000000" pitchFamily="34" charset="-120"/>
                <a:ea typeface="jf金萱 七分糖" panose="020B0800000000000000" pitchFamily="34" charset="-120"/>
              </a:rPr>
              <a:t/>
            </a:r>
            <a:br>
              <a:rPr lang="en-US" altLang="zh-TW" sz="3200" b="1" dirty="0">
                <a:latin typeface="jf金萱 七分糖" panose="020B0800000000000000" pitchFamily="34" charset="-120"/>
                <a:ea typeface="jf金萱 七分糖" panose="020B0800000000000000" pitchFamily="34" charset="-120"/>
              </a:rPr>
            </a:br>
            <a:r>
              <a:rPr lang="zh-TW" altLang="en-US" sz="1400" b="1" dirty="0">
                <a:latin typeface="jf金萱 七分糖" panose="020B0800000000000000" pitchFamily="34" charset="-120"/>
                <a:ea typeface="jf金萱 七分糖" panose="020B0800000000000000" pitchFamily="34" charset="-120"/>
              </a:rPr>
              <a:t>作者：陳雅慧、蘇逸涵 </a:t>
            </a:r>
            <a:r>
              <a:rPr lang="en-US" altLang="zh-TW" sz="1400" b="1" dirty="0">
                <a:latin typeface="jf金萱 七分糖" panose="020B0800000000000000" pitchFamily="34" charset="-120"/>
                <a:ea typeface="jf金萱 七分糖" panose="020B0800000000000000" pitchFamily="34" charset="-120"/>
              </a:rPr>
              <a:t>(</a:t>
            </a:r>
            <a:r>
              <a:rPr lang="zh-TW" altLang="en-US" sz="1400" b="1" dirty="0">
                <a:latin typeface="jf金萱 七分糖" panose="020B0800000000000000" pitchFamily="34" charset="-120"/>
                <a:ea typeface="jf金萱 七分糖" panose="020B0800000000000000" pitchFamily="34" charset="-120"/>
              </a:rPr>
              <a:t>全文詳親子天下雜誌</a:t>
            </a:r>
            <a:r>
              <a:rPr lang="en-US" altLang="zh-TW" sz="1400" b="1" dirty="0">
                <a:latin typeface="jf金萱 七分糖" panose="020B0800000000000000" pitchFamily="34" charset="-120"/>
                <a:ea typeface="jf金萱 七分糖" panose="020B0800000000000000" pitchFamily="34" charset="-120"/>
              </a:rPr>
              <a:t>3</a:t>
            </a:r>
            <a:r>
              <a:rPr lang="zh-TW" altLang="en-US" sz="1400" b="1" dirty="0">
                <a:latin typeface="jf金萱 七分糖" panose="020B0800000000000000" pitchFamily="34" charset="-120"/>
                <a:ea typeface="jf金萱 七分糖" panose="020B0800000000000000" pitchFamily="34" charset="-120"/>
              </a:rPr>
              <a:t>月號</a:t>
            </a:r>
            <a:r>
              <a:rPr lang="en-US" altLang="zh-TW" sz="1400" b="1" dirty="0">
                <a:latin typeface="jf金萱 七分糖" panose="020B0800000000000000" pitchFamily="34" charset="-120"/>
                <a:ea typeface="jf金萱 七分糖" panose="020B0800000000000000" pitchFamily="34" charset="-120"/>
              </a:rPr>
              <a:t>2019</a:t>
            </a:r>
            <a:r>
              <a:rPr lang="zh-TW" altLang="en-US" sz="1400" b="1" dirty="0">
                <a:latin typeface="jf金萱 七分糖" panose="020B0800000000000000" pitchFamily="34" charset="-120"/>
                <a:ea typeface="jf金萱 七分糖" panose="020B0800000000000000" pitchFamily="34" charset="-120"/>
              </a:rPr>
              <a:t>年</a:t>
            </a:r>
            <a:r>
              <a:rPr lang="en-US" altLang="zh-TW" sz="1400" b="1" dirty="0">
                <a:latin typeface="jf金萱 七分糖" panose="020B0800000000000000" pitchFamily="34" charset="-120"/>
                <a:ea typeface="jf金萱 七分糖" panose="020B0800000000000000" pitchFamily="34" charset="-120"/>
              </a:rPr>
              <a:t>/105</a:t>
            </a:r>
            <a:r>
              <a:rPr lang="zh-TW" altLang="en-US" sz="1400" b="1" dirty="0">
                <a:latin typeface="jf金萱 七分糖" panose="020B0800000000000000" pitchFamily="34" charset="-120"/>
                <a:ea typeface="jf金萱 七分糖" panose="020B0800000000000000" pitchFamily="34" charset="-120"/>
              </a:rPr>
              <a:t>期</a:t>
            </a:r>
            <a:r>
              <a:rPr lang="en-US" altLang="zh-TW" sz="1400" b="1" dirty="0">
                <a:latin typeface="jf金萱 七分糖" panose="020B0800000000000000" pitchFamily="34" charset="-120"/>
                <a:ea typeface="jf金萱 七分糖" panose="020B0800000000000000" pitchFamily="34" charset="-120"/>
              </a:rPr>
              <a:t>)</a:t>
            </a:r>
            <a:br>
              <a:rPr lang="en-US" altLang="zh-TW" sz="1400" b="1" dirty="0">
                <a:latin typeface="jf金萱 七分糖" panose="020B0800000000000000" pitchFamily="34" charset="-120"/>
                <a:ea typeface="jf金萱 七分糖" panose="020B0800000000000000" pitchFamily="34" charset="-120"/>
              </a:rPr>
            </a:br>
            <a:endParaRPr lang="zh-TW" altLang="en-US" sz="1400" dirty="0">
              <a:latin typeface="jf金萱 七分糖" panose="020B0800000000000000" pitchFamily="34" charset="-120"/>
              <a:ea typeface="jf金萱 七分糖" panose="020B0800000000000000" pitchFamily="34" charset="-120"/>
            </a:endParaRPr>
          </a:p>
        </p:txBody>
      </p:sp>
      <p:sp>
        <p:nvSpPr>
          <p:cNvPr id="4" name="Rectangle 3"/>
          <p:cNvSpPr>
            <a:spLocks noChangeArrowheads="1"/>
          </p:cNvSpPr>
          <p:nvPr/>
        </p:nvSpPr>
        <p:spPr bwMode="auto">
          <a:xfrm>
            <a:off x="1524001" y="43934"/>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5" name="Rectangle 4"/>
          <p:cNvSpPr>
            <a:spLocks noChangeArrowheads="1"/>
          </p:cNvSpPr>
          <p:nvPr/>
        </p:nvSpPr>
        <p:spPr bwMode="auto">
          <a:xfrm>
            <a:off x="1828800" y="4916102"/>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6" name="Rectangle 7"/>
          <p:cNvSpPr>
            <a:spLocks noChangeArrowheads="1"/>
          </p:cNvSpPr>
          <p:nvPr/>
        </p:nvSpPr>
        <p:spPr bwMode="auto">
          <a:xfrm>
            <a:off x="6065839" y="-1353066"/>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7" name="Rectangle 8"/>
          <p:cNvSpPr>
            <a:spLocks noChangeArrowheads="1"/>
          </p:cNvSpPr>
          <p:nvPr/>
        </p:nvSpPr>
        <p:spPr bwMode="auto">
          <a:xfrm>
            <a:off x="6370638" y="3074602"/>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8" name="Rectangle 11"/>
          <p:cNvSpPr>
            <a:spLocks noChangeArrowheads="1"/>
          </p:cNvSpPr>
          <p:nvPr/>
        </p:nvSpPr>
        <p:spPr bwMode="auto">
          <a:xfrm>
            <a:off x="1524001" y="43934"/>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9" name="Rectangle 12"/>
          <p:cNvSpPr>
            <a:spLocks noChangeArrowheads="1"/>
          </p:cNvSpPr>
          <p:nvPr/>
        </p:nvSpPr>
        <p:spPr bwMode="auto">
          <a:xfrm>
            <a:off x="1524000" y="4160452"/>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10" name="Rectangle 13"/>
          <p:cNvSpPr>
            <a:spLocks noChangeArrowheads="1"/>
          </p:cNvSpPr>
          <p:nvPr/>
        </p:nvSpPr>
        <p:spPr bwMode="auto">
          <a:xfrm>
            <a:off x="1524001" y="8190984"/>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pic>
        <p:nvPicPr>
          <p:cNvPr id="43018" name="圖片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397001"/>
            <a:ext cx="82169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528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4939" y="254335"/>
            <a:ext cx="12192000" cy="832800"/>
          </a:xfrm>
        </p:spPr>
        <p:txBody>
          <a:bodyPr/>
          <a:lstStyle/>
          <a:p>
            <a:pPr>
              <a:defRPr/>
            </a:pPr>
            <a:r>
              <a:rPr lang="zh-TW" altLang="zh-TW" sz="3200" b="1" dirty="0">
                <a:solidFill>
                  <a:srgbClr val="FF0000"/>
                </a:solidFill>
                <a:latin typeface="jf金萱 七分糖" panose="020B0800000000000000" pitchFamily="34" charset="-120"/>
                <a:ea typeface="jf金萱 七分糖" panose="020B0800000000000000" pitchFamily="34" charset="-120"/>
              </a:rPr>
              <a:t>從學知識到學素養，八張圖看懂</a:t>
            </a:r>
            <a:r>
              <a:rPr lang="en-US" altLang="zh-TW" sz="3200" b="1" dirty="0">
                <a:solidFill>
                  <a:srgbClr val="FF0000"/>
                </a:solidFill>
                <a:latin typeface="jf金萱 七分糖" panose="020B0800000000000000" pitchFamily="34" charset="-120"/>
                <a:ea typeface="jf金萱 七分糖" panose="020B0800000000000000" pitchFamily="34" charset="-120"/>
              </a:rPr>
              <a:t>108</a:t>
            </a:r>
            <a:r>
              <a:rPr lang="zh-TW" altLang="zh-TW" sz="3200" b="1" dirty="0">
                <a:solidFill>
                  <a:srgbClr val="FF0000"/>
                </a:solidFill>
                <a:latin typeface="jf金萱 七分糖" panose="020B0800000000000000" pitchFamily="34" charset="-120"/>
                <a:ea typeface="jf金萱 七分糖" panose="020B0800000000000000" pitchFamily="34" charset="-120"/>
              </a:rPr>
              <a:t>課綱</a:t>
            </a:r>
            <a:endParaRPr lang="zh-TW" altLang="en-US" sz="3200" dirty="0">
              <a:solidFill>
                <a:srgbClr val="FF0000"/>
              </a:solidFill>
              <a:latin typeface="jf金萱 七分糖" panose="020B0800000000000000" pitchFamily="34" charset="-120"/>
              <a:ea typeface="jf金萱 七分糖" panose="020B0800000000000000" pitchFamily="34" charset="-120"/>
            </a:endParaRPr>
          </a:p>
        </p:txBody>
      </p:sp>
      <p:sp>
        <p:nvSpPr>
          <p:cNvPr id="4" name="Rectangle 3"/>
          <p:cNvSpPr>
            <a:spLocks noChangeArrowheads="1"/>
          </p:cNvSpPr>
          <p:nvPr/>
        </p:nvSpPr>
        <p:spPr bwMode="auto">
          <a:xfrm>
            <a:off x="1905741" y="248875"/>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5" name="Rectangle 4"/>
          <p:cNvSpPr>
            <a:spLocks noChangeArrowheads="1"/>
          </p:cNvSpPr>
          <p:nvPr/>
        </p:nvSpPr>
        <p:spPr bwMode="auto">
          <a:xfrm>
            <a:off x="2210540" y="5121043"/>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6" name="Rectangle 7"/>
          <p:cNvSpPr>
            <a:spLocks noChangeArrowheads="1"/>
          </p:cNvSpPr>
          <p:nvPr/>
        </p:nvSpPr>
        <p:spPr bwMode="auto">
          <a:xfrm>
            <a:off x="6447579" y="-1148125"/>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7" name="Rectangle 8"/>
          <p:cNvSpPr>
            <a:spLocks noChangeArrowheads="1"/>
          </p:cNvSpPr>
          <p:nvPr/>
        </p:nvSpPr>
        <p:spPr bwMode="auto">
          <a:xfrm>
            <a:off x="6752378" y="3279543"/>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8" name="Rectangle 11"/>
          <p:cNvSpPr>
            <a:spLocks noChangeArrowheads="1"/>
          </p:cNvSpPr>
          <p:nvPr/>
        </p:nvSpPr>
        <p:spPr bwMode="auto">
          <a:xfrm>
            <a:off x="1905741" y="248875"/>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9" name="Rectangle 12"/>
          <p:cNvSpPr>
            <a:spLocks noChangeArrowheads="1"/>
          </p:cNvSpPr>
          <p:nvPr/>
        </p:nvSpPr>
        <p:spPr bwMode="auto">
          <a:xfrm>
            <a:off x="1905740" y="4365393"/>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10" name="Rectangle 13"/>
          <p:cNvSpPr>
            <a:spLocks noChangeArrowheads="1"/>
          </p:cNvSpPr>
          <p:nvPr/>
        </p:nvSpPr>
        <p:spPr bwMode="auto">
          <a:xfrm>
            <a:off x="1905741" y="8395925"/>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pic>
        <p:nvPicPr>
          <p:cNvPr id="44043" name="圖片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7060" y="1610681"/>
            <a:ext cx="82359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11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72386" y="2576740"/>
            <a:ext cx="6336704" cy="212365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zh-TW" altLang="en-US"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rPr>
              <a:t>教務處宣導資料</a:t>
            </a:r>
            <a:endParaRPr lang="en-US" altLang="zh-TW"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endParaRPr>
          </a:p>
          <a:p>
            <a:pPr algn="ctr" eaLnBrk="1" hangingPunct="1">
              <a:defRPr/>
            </a:pPr>
            <a:r>
              <a:rPr lang="zh-TW" altLang="en-US"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rPr>
              <a:t>九年級適用</a:t>
            </a: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372207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774" y="351235"/>
            <a:ext cx="12192000" cy="832800"/>
          </a:xfrm>
        </p:spPr>
        <p:txBody>
          <a:bodyPr/>
          <a:lstStyle/>
          <a:p>
            <a:pPr>
              <a:defRPr/>
            </a:pPr>
            <a:r>
              <a:rPr lang="zh-TW" altLang="zh-TW" sz="3200" b="1" dirty="0">
                <a:solidFill>
                  <a:srgbClr val="FF0000"/>
                </a:solidFill>
                <a:latin typeface="jf金萱 七分糖" panose="020B0800000000000000" pitchFamily="34" charset="-120"/>
                <a:ea typeface="jf金萱 七分糖" panose="020B0800000000000000" pitchFamily="34" charset="-120"/>
              </a:rPr>
              <a:t>從學知識到學素養，八張圖看懂</a:t>
            </a:r>
            <a:r>
              <a:rPr lang="en-US" altLang="zh-TW" sz="3200" b="1" dirty="0">
                <a:solidFill>
                  <a:srgbClr val="FF0000"/>
                </a:solidFill>
                <a:latin typeface="jf金萱 七分糖" panose="020B0800000000000000" pitchFamily="34" charset="-120"/>
                <a:ea typeface="jf金萱 七分糖" panose="020B0800000000000000" pitchFamily="34" charset="-120"/>
              </a:rPr>
              <a:t>108</a:t>
            </a:r>
            <a:r>
              <a:rPr lang="zh-TW" altLang="zh-TW" sz="3200" b="1" dirty="0">
                <a:solidFill>
                  <a:srgbClr val="FF0000"/>
                </a:solidFill>
                <a:latin typeface="jf金萱 七分糖" panose="020B0800000000000000" pitchFamily="34" charset="-120"/>
                <a:ea typeface="jf金萱 七分糖" panose="020B0800000000000000" pitchFamily="34" charset="-120"/>
              </a:rPr>
              <a:t>課綱</a:t>
            </a:r>
            <a:endParaRPr lang="zh-TW" altLang="en-US" sz="3200" dirty="0">
              <a:solidFill>
                <a:srgbClr val="FF0000"/>
              </a:solidFill>
              <a:latin typeface="jf金萱 七分糖" panose="020B0800000000000000" pitchFamily="34" charset="-120"/>
              <a:ea typeface="jf金萱 七分糖" panose="020B0800000000000000" pitchFamily="34" charset="-120"/>
            </a:endParaRPr>
          </a:p>
        </p:txBody>
      </p:sp>
      <p:pic>
        <p:nvPicPr>
          <p:cNvPr id="45059" name="內容版面配置區 9"/>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009531" y="1305017"/>
            <a:ext cx="7673975" cy="5224463"/>
          </a:xfrm>
          <a:prstGeom prst="rect">
            <a:avLst/>
          </a:prstGeom>
        </p:spPr>
      </p:pic>
      <p:sp>
        <p:nvSpPr>
          <p:cNvPr id="4" name="Rectangle 3"/>
          <p:cNvSpPr>
            <a:spLocks noChangeArrowheads="1"/>
          </p:cNvSpPr>
          <p:nvPr/>
        </p:nvSpPr>
        <p:spPr bwMode="auto">
          <a:xfrm>
            <a:off x="1825842" y="-89231"/>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5" name="Rectangle 4"/>
          <p:cNvSpPr>
            <a:spLocks noChangeArrowheads="1"/>
          </p:cNvSpPr>
          <p:nvPr/>
        </p:nvSpPr>
        <p:spPr bwMode="auto">
          <a:xfrm>
            <a:off x="2130641" y="4782937"/>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
        <p:nvSpPr>
          <p:cNvPr id="6" name="Rectangle 7"/>
          <p:cNvSpPr>
            <a:spLocks noChangeArrowheads="1"/>
          </p:cNvSpPr>
          <p:nvPr/>
        </p:nvSpPr>
        <p:spPr bwMode="auto">
          <a:xfrm>
            <a:off x="6367680" y="-1486231"/>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7" name="Rectangle 8"/>
          <p:cNvSpPr>
            <a:spLocks noChangeArrowheads="1"/>
          </p:cNvSpPr>
          <p:nvPr/>
        </p:nvSpPr>
        <p:spPr bwMode="auto">
          <a:xfrm>
            <a:off x="6672479" y="2941437"/>
            <a:ext cx="22474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jf金萱 七分糖" panose="020B0800000000000000" pitchFamily="34" charset="-120"/>
                <a:ea typeface="jf金萱 七分糖" panose="020B0800000000000000" pitchFamily="34" charset="-120"/>
                <a:cs typeface="Calibri" panose="020F0502020204030204" pitchFamily="34" charset="0"/>
              </a:rPr>
              <a:t> </a:t>
            </a:r>
            <a:endParaRPr lang="en-US" altLang="zh-TW">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532316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673" y="155926"/>
            <a:ext cx="12192000" cy="832800"/>
          </a:xfrm>
        </p:spPr>
        <p:txBody>
          <a:bodyPr/>
          <a:lstStyle/>
          <a:p>
            <a:pPr>
              <a:defRPr/>
            </a:pPr>
            <a:r>
              <a:rPr lang="zh-TW" altLang="zh-TW" sz="3200" b="1" dirty="0">
                <a:solidFill>
                  <a:srgbClr val="FF0000"/>
                </a:solidFill>
                <a:latin typeface="jf金萱 七分糖" panose="020B0800000000000000" pitchFamily="34" charset="-120"/>
                <a:ea typeface="jf金萱 七分糖" panose="020B0800000000000000" pitchFamily="34" charset="-120"/>
              </a:rPr>
              <a:t>從學知識到學素養，八張圖看懂</a:t>
            </a:r>
            <a:r>
              <a:rPr lang="en-US" altLang="zh-TW" sz="3200" b="1" dirty="0">
                <a:solidFill>
                  <a:srgbClr val="FF0000"/>
                </a:solidFill>
                <a:latin typeface="jf金萱 七分糖" panose="020B0800000000000000" pitchFamily="34" charset="-120"/>
                <a:ea typeface="jf金萱 七分糖" panose="020B0800000000000000" pitchFamily="34" charset="-120"/>
              </a:rPr>
              <a:t>108</a:t>
            </a:r>
            <a:r>
              <a:rPr lang="zh-TW" altLang="zh-TW" sz="3200" b="1" dirty="0">
                <a:solidFill>
                  <a:srgbClr val="FF0000"/>
                </a:solidFill>
                <a:latin typeface="jf金萱 七分糖" panose="020B0800000000000000" pitchFamily="34" charset="-120"/>
                <a:ea typeface="jf金萱 七分糖" panose="020B0800000000000000" pitchFamily="34" charset="-120"/>
              </a:rPr>
              <a:t>課綱</a:t>
            </a:r>
            <a:endParaRPr lang="zh-TW" altLang="en-US" sz="3200" dirty="0">
              <a:solidFill>
                <a:srgbClr val="FF0000"/>
              </a:solidFill>
              <a:latin typeface="jf金萱 七分糖" panose="020B0800000000000000" pitchFamily="34" charset="-120"/>
              <a:ea typeface="jf金萱 七分糖" panose="020B0800000000000000" pitchFamily="34" charset="-120"/>
            </a:endParaRPr>
          </a:p>
        </p:txBody>
      </p:sp>
      <p:pic>
        <p:nvPicPr>
          <p:cNvPr id="46083" name="內容版面配置區 7"/>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565646" y="950913"/>
            <a:ext cx="7848600" cy="5907087"/>
          </a:xfrm>
          <a:prstGeom prst="rect">
            <a:avLst/>
          </a:prstGeom>
        </p:spPr>
      </p:pic>
      <p:sp>
        <p:nvSpPr>
          <p:cNvPr id="4" name="Rectangle 3"/>
          <p:cNvSpPr>
            <a:spLocks noChangeArrowheads="1"/>
          </p:cNvSpPr>
          <p:nvPr/>
        </p:nvSpPr>
        <p:spPr bwMode="auto">
          <a:xfrm>
            <a:off x="1524001" y="43934"/>
            <a:ext cx="184731" cy="369332"/>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zh-TW" altLang="en-US"/>
          </a:p>
        </p:txBody>
      </p:sp>
      <p:sp>
        <p:nvSpPr>
          <p:cNvPr id="5" name="Rectangle 4"/>
          <p:cNvSpPr>
            <a:spLocks noChangeArrowheads="1"/>
          </p:cNvSpPr>
          <p:nvPr/>
        </p:nvSpPr>
        <p:spPr bwMode="auto">
          <a:xfrm>
            <a:off x="1828800" y="4916102"/>
            <a:ext cx="219932" cy="276999"/>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r>
              <a:rPr lang="en-US" altLang="zh-TW" sz="1200">
                <a:latin typeface="Calibri" panose="020F0502020204030204" pitchFamily="34" charset="0"/>
                <a:cs typeface="Calibri" panose="020F0502020204030204" pitchFamily="34" charset="0"/>
              </a:rPr>
              <a:t> </a:t>
            </a:r>
            <a:endParaRPr lang="en-US" altLang="zh-TW"/>
          </a:p>
        </p:txBody>
      </p:sp>
    </p:spTree>
    <p:extLst>
      <p:ext uri="{BB962C8B-B14F-4D97-AF65-F5344CB8AC3E}">
        <p14:creationId xmlns:p14="http://schemas.microsoft.com/office/powerpoint/2010/main" val="173626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1865314" y="382072"/>
            <a:ext cx="8461375" cy="369332"/>
          </a:xfrm>
          <a:prstGeom prst="rect">
            <a:avLst/>
          </a:prstGeom>
          <a:noFill/>
          <a:ln>
            <a:noFill/>
          </a:ln>
          <a:effectLst>
            <a:prstShdw prst="shdw17" dist="17961" dir="2700000">
              <a:schemeClr val="accent1">
                <a:gamma/>
                <a:shade val="60000"/>
                <a:invGamma/>
              </a:schemeClr>
            </a:prstShdw>
          </a:effectLst>
        </p:spPr>
        <p:txBody>
          <a:bodyPr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9" name="Rectangle 9"/>
          <p:cNvSpPr>
            <a:spLocks noChangeArrowheads="1"/>
          </p:cNvSpPr>
          <p:nvPr/>
        </p:nvSpPr>
        <p:spPr bwMode="auto">
          <a:xfrm>
            <a:off x="8630869" y="2620656"/>
            <a:ext cx="3227387" cy="2060575"/>
          </a:xfrm>
          <a:prstGeom prst="rect">
            <a:avLst/>
          </a:prstGeom>
          <a:noFill/>
          <a:ln>
            <a:noFill/>
          </a:ln>
          <a:effectLst>
            <a:prstShdw prst="shdw17" dist="17961" dir="2700000">
              <a:schemeClr val="accent1">
                <a:gamma/>
                <a:shade val="60000"/>
                <a:invGamma/>
              </a:schemeClr>
            </a:prstShdw>
          </a:effectLst>
        </p:spPr>
        <p:txBody>
          <a:bodyPr anchor="ctr">
            <a:spAutoFit/>
          </a:bodyPr>
          <a:lstStyle/>
          <a:p>
            <a:pPr algn="ctr">
              <a:defRPr/>
            </a:pPr>
            <a:r>
              <a:rPr lang="en-US" altLang="zh-TW"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rPr>
              <a:t>108</a:t>
            </a:r>
            <a:r>
              <a:rPr lang="zh-TW" altLang="en-US"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rPr>
              <a:t>新課綱系列</a:t>
            </a:r>
            <a:endParaRPr lang="en-US" altLang="zh-TW"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endParaRPr>
          </a:p>
          <a:p>
            <a:pPr algn="ctr">
              <a:defRPr/>
            </a:pPr>
            <a:r>
              <a:rPr lang="en-US" altLang="zh-TW"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rPr>
              <a:t>~</a:t>
            </a:r>
            <a:r>
              <a:rPr lang="zh-TW" altLang="en-US"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rPr>
              <a:t>國文考題趨勢</a:t>
            </a:r>
            <a:endParaRPr lang="en-US" altLang="zh-TW"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endParaRPr>
          </a:p>
          <a:p>
            <a:pPr algn="ctr">
              <a:defRPr/>
            </a:pPr>
            <a:r>
              <a:rPr lang="zh-TW" altLang="en-US"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rPr>
              <a:t>說明書、圖表閱讀也成為考題</a:t>
            </a:r>
            <a:endParaRPr lang="en-US" altLang="zh-TW" sz="3200" b="1" dirty="0">
              <a:solidFill>
                <a:srgbClr val="FF0000"/>
              </a:solidFill>
              <a:latin typeface="jf金萱 七分糖" panose="020B0800000000000000" pitchFamily="34" charset="-120"/>
              <a:ea typeface="jf金萱 七分糖" panose="020B0800000000000000" pitchFamily="34" charset="-120"/>
              <a:cs typeface="Calibri" panose="020F0502020204030204" pitchFamily="34" charset="0"/>
            </a:endParaRPr>
          </a:p>
        </p:txBody>
      </p:sp>
      <p:pic>
        <p:nvPicPr>
          <p:cNvPr id="47108" name="Picture 12" descr="108æ°èª²ç¶±ç³»åâåæèé¡è¶¨å¢ï¼èªªææ¸ãåè¡¨é±è®ä¹æçºèé¡"/>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8547919" y="420688"/>
            <a:ext cx="2973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3" descr="b3da6c075b0c9d1700314884a09904af-5749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070" y="93663"/>
            <a:ext cx="5935662"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875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6679" y="457766"/>
            <a:ext cx="12192000" cy="832800"/>
          </a:xfrm>
        </p:spPr>
        <p:txBody>
          <a:bodyPr/>
          <a:lstStyle/>
          <a:p>
            <a:pPr algn="ctr">
              <a:defRPr/>
            </a:pPr>
            <a:r>
              <a:rPr lang="zh-TW" altLang="en-US" sz="3200" dirty="0">
                <a:latin typeface="jf金萱 七分糖" panose="020B0800000000000000" pitchFamily="34" charset="-120"/>
                <a:ea typeface="jf金萱 七分糖" panose="020B0800000000000000" pitchFamily="34" charset="-120"/>
              </a:rPr>
              <a:t>素養怎麼考？</a:t>
            </a:r>
          </a:p>
        </p:txBody>
      </p:sp>
      <p:sp>
        <p:nvSpPr>
          <p:cNvPr id="48131" name="內容版面配置區 2"/>
          <p:cNvSpPr>
            <a:spLocks noGrp="1"/>
          </p:cNvSpPr>
          <p:nvPr>
            <p:ph idx="4294967295"/>
          </p:nvPr>
        </p:nvSpPr>
        <p:spPr>
          <a:xfrm>
            <a:off x="2906004" y="1526266"/>
            <a:ext cx="8424862" cy="3579812"/>
          </a:xfrm>
          <a:prstGeom prst="rect">
            <a:avLst/>
          </a:prstGeom>
        </p:spPr>
        <p:txBody>
          <a:bodyPr/>
          <a:lstStyle/>
          <a:p>
            <a:pPr lvl="1"/>
            <a:r>
              <a:rPr lang="zh-TW" altLang="en-US" sz="2800" dirty="0">
                <a:latin typeface="jf金萱 七分糖" panose="020B0800000000000000" pitchFamily="34" charset="-120"/>
                <a:ea typeface="jf金萱 七分糖" panose="020B0800000000000000" pitchFamily="34" charset="-120"/>
              </a:rPr>
              <a:t>升大學考題三大改變　純選擇題走入歷史</a:t>
            </a:r>
          </a:p>
          <a:p>
            <a:pPr lvl="1"/>
            <a:r>
              <a:rPr lang="zh-TW" altLang="en-US" sz="2800" dirty="0">
                <a:latin typeface="jf金萱 七分糖" panose="020B0800000000000000" pitchFamily="34" charset="-120"/>
                <a:ea typeface="jf金萱 七分糖" panose="020B0800000000000000" pitchFamily="34" charset="-120"/>
              </a:rPr>
              <a:t>國文：說明書、圖表閱讀也會成為考題</a:t>
            </a:r>
          </a:p>
          <a:p>
            <a:pPr lvl="1"/>
            <a:r>
              <a:rPr lang="zh-TW" altLang="en-US" sz="2800" dirty="0">
                <a:latin typeface="jf金萱 七分糖" panose="020B0800000000000000" pitchFamily="34" charset="-120"/>
                <a:ea typeface="jf金萱 七分糖" panose="020B0800000000000000" pitchFamily="34" charset="-120"/>
              </a:rPr>
              <a:t>英文：不考艱澀單字文法，重視單字文法的運用</a:t>
            </a:r>
          </a:p>
          <a:p>
            <a:pPr lvl="1"/>
            <a:r>
              <a:rPr lang="zh-TW" altLang="en-US" sz="2800" dirty="0">
                <a:latin typeface="jf金萱 七分糖" panose="020B0800000000000000" pitchFamily="34" charset="-120"/>
                <a:ea typeface="jf金萱 七分糖" panose="020B0800000000000000" pitchFamily="34" charset="-120"/>
              </a:rPr>
              <a:t>數學：純計算減少，長題幹的題型比例增加</a:t>
            </a:r>
          </a:p>
          <a:p>
            <a:pPr lvl="1"/>
            <a:r>
              <a:rPr lang="zh-TW" altLang="en-US" sz="2800" dirty="0">
                <a:latin typeface="jf金萱 七分糖" panose="020B0800000000000000" pitchFamily="34" charset="-120"/>
                <a:ea typeface="jf金萱 七分糖" panose="020B0800000000000000" pitchFamily="34" charset="-120"/>
              </a:rPr>
              <a:t>社會：記憶性題目大減，「背多分」不再管用</a:t>
            </a:r>
          </a:p>
          <a:p>
            <a:pPr lvl="1"/>
            <a:r>
              <a:rPr lang="zh-TW" altLang="en-US" sz="2800" dirty="0">
                <a:latin typeface="jf金萱 七分糖" panose="020B0800000000000000" pitchFamily="34" charset="-120"/>
                <a:ea typeface="jf金萱 七分糖" panose="020B0800000000000000" pitchFamily="34" charset="-120"/>
              </a:rPr>
              <a:t>自然：增加實驗設計題型，活用實驗數據</a:t>
            </a:r>
          </a:p>
          <a:p>
            <a:endParaRPr lang="zh-TW" altLang="en-US" sz="2800" dirty="0">
              <a:latin typeface="jf金萱 七分糖" panose="020B0800000000000000" pitchFamily="34" charset="-120"/>
              <a:ea typeface="jf金萱 七分糖" panose="020B0800000000000000" pitchFamily="34" charset="-120"/>
            </a:endParaRPr>
          </a:p>
        </p:txBody>
      </p:sp>
      <p:sp>
        <p:nvSpPr>
          <p:cNvPr id="48132" name="矩形 5"/>
          <p:cNvSpPr>
            <a:spLocks noChangeArrowheads="1"/>
          </p:cNvSpPr>
          <p:nvPr/>
        </p:nvSpPr>
        <p:spPr bwMode="auto">
          <a:xfrm>
            <a:off x="4151313" y="530066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a:latin typeface="jf金萱 七分糖" panose="020B0800000000000000" pitchFamily="34" charset="-120"/>
                <a:ea typeface="jf金萱 七分糖" panose="020B0800000000000000" pitchFamily="34" charset="-120"/>
                <a:cs typeface="Calibri" panose="020F0502020204030204" pitchFamily="34" charset="0"/>
              </a:rPr>
              <a:t>(</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其他資料詳參親子天下雜誌</a:t>
            </a:r>
            <a:endParaRPr lang="en-US" altLang="zh-TW">
              <a:latin typeface="jf金萱 七分糖" panose="020B0800000000000000" pitchFamily="34" charset="-120"/>
              <a:ea typeface="jf金萱 七分糖" panose="020B0800000000000000" pitchFamily="34" charset="-120"/>
              <a:cs typeface="Calibri" panose="020F0502020204030204" pitchFamily="34" charset="0"/>
            </a:endParaRPr>
          </a:p>
          <a:p>
            <a:pPr algn="ctr"/>
            <a:r>
              <a:rPr lang="zh-TW" altLang="en-US">
                <a:latin typeface="jf金萱 七分糖" panose="020B0800000000000000" pitchFamily="34" charset="-120"/>
                <a:ea typeface="jf金萱 七分糖" panose="020B0800000000000000" pitchFamily="34" charset="-120"/>
                <a:cs typeface="Calibri" panose="020F0502020204030204" pitchFamily="34" charset="0"/>
              </a:rPr>
              <a:t> </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03</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月號</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/2019</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年</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 </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第</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105</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期</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a:t>
            </a:r>
          </a:p>
        </p:txBody>
      </p:sp>
      <p:pic>
        <p:nvPicPr>
          <p:cNvPr id="48133"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1061" y="4342198"/>
            <a:ext cx="1654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923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4644" y="573177"/>
            <a:ext cx="10472758" cy="832800"/>
          </a:xfrm>
          <a:prstGeom prst="rect">
            <a:avLst/>
          </a:prstGeom>
        </p:spPr>
        <p:txBody>
          <a:bodyPr/>
          <a:lstStyle/>
          <a:p>
            <a:pPr>
              <a:defRPr/>
            </a:pPr>
            <a:r>
              <a:rPr lang="zh-TW" altLang="en-US" sz="3200" dirty="0">
                <a:latin typeface="jf金萱 七分糖" panose="020B0800000000000000" pitchFamily="34" charset="-120"/>
                <a:ea typeface="jf金萱 七分糖" panose="020B0800000000000000" pitchFamily="34" charset="-120"/>
              </a:rPr>
              <a:t>新課綱不再考多熟悉課本，而是從中學到的「解決問題力」</a:t>
            </a:r>
            <a:r>
              <a:rPr lang="en-US" altLang="zh-TW" sz="3200" dirty="0">
                <a:latin typeface="jf金萱 七分糖" panose="020B0800000000000000" pitchFamily="34" charset="-120"/>
                <a:ea typeface="jf金萱 七分糖" panose="020B0800000000000000" pitchFamily="34" charset="-120"/>
              </a:rPr>
              <a:t/>
            </a:r>
            <a:br>
              <a:rPr lang="en-US" altLang="zh-TW" sz="3200" dirty="0">
                <a:latin typeface="jf金萱 七分糖" panose="020B0800000000000000" pitchFamily="34" charset="-120"/>
                <a:ea typeface="jf金萱 七分糖" panose="020B0800000000000000" pitchFamily="34" charset="-120"/>
              </a:rPr>
            </a:br>
            <a:r>
              <a:rPr lang="zh-TW" altLang="en-US" sz="3200" dirty="0" smtClean="0">
                <a:latin typeface="jf金萱 七分糖" panose="020B0800000000000000" pitchFamily="34" charset="-120"/>
                <a:ea typeface="jf金萱 七分糖" panose="020B0800000000000000" pitchFamily="34" charset="-120"/>
              </a:rPr>
              <a:t>會考</a:t>
            </a:r>
            <a:r>
              <a:rPr lang="zh-TW" altLang="en-US" sz="3200" dirty="0">
                <a:latin typeface="jf金萱 七分糖" panose="020B0800000000000000" pitchFamily="34" charset="-120"/>
                <a:ea typeface="jf金萱 七分糖" panose="020B0800000000000000" pitchFamily="34" charset="-120"/>
              </a:rPr>
              <a:t>試題解析，掌握</a:t>
            </a:r>
            <a:r>
              <a:rPr lang="en-US" altLang="zh-TW" sz="3200" dirty="0">
                <a:latin typeface="jf金萱 七分糖" panose="020B0800000000000000" pitchFamily="34" charset="-120"/>
                <a:ea typeface="jf金萱 七分糖" panose="020B0800000000000000" pitchFamily="34" charset="-120"/>
              </a:rPr>
              <a:t>5</a:t>
            </a:r>
            <a:r>
              <a:rPr lang="zh-TW" altLang="en-US" sz="3200" dirty="0">
                <a:latin typeface="jf金萱 七分糖" panose="020B0800000000000000" pitchFamily="34" charset="-120"/>
                <a:ea typeface="jf金萱 七分糖" panose="020B0800000000000000" pitchFamily="34" charset="-120"/>
              </a:rPr>
              <a:t>大素養考試</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學習重點              </a:t>
            </a:r>
            <a:r>
              <a:rPr lang="en-US" altLang="zh-TW" sz="3200" dirty="0" smtClean="0">
                <a:latin typeface="jf金萱 七分糖" panose="020B0800000000000000" pitchFamily="34" charset="-120"/>
                <a:ea typeface="jf金萱 七分糖" panose="020B0800000000000000" pitchFamily="34" charset="-120"/>
              </a:rPr>
              <a:t/>
            </a:r>
            <a:br>
              <a:rPr lang="en-US" altLang="zh-TW" sz="3200" dirty="0" smtClean="0">
                <a:latin typeface="jf金萱 七分糖" panose="020B0800000000000000" pitchFamily="34" charset="-120"/>
                <a:ea typeface="jf金萱 七分糖" panose="020B0800000000000000" pitchFamily="34" charset="-120"/>
              </a:rPr>
            </a:br>
            <a:r>
              <a:rPr lang="zh-TW" altLang="en-US" sz="2400" dirty="0" smtClean="0">
                <a:latin typeface="jf金萱 七分糖" panose="020B0800000000000000" pitchFamily="34" charset="-120"/>
                <a:ea typeface="jf金萱 七分糖" panose="020B0800000000000000" pitchFamily="34" charset="-120"/>
              </a:rPr>
              <a:t>文</a:t>
            </a:r>
            <a:r>
              <a:rPr lang="en-US" altLang="zh-TW" sz="2400" dirty="0">
                <a:latin typeface="jf金萱 七分糖" panose="020B0800000000000000" pitchFamily="34" charset="-120"/>
                <a:ea typeface="jf金萱 七分糖" panose="020B0800000000000000" pitchFamily="34" charset="-120"/>
              </a:rPr>
              <a:t>/ </a:t>
            </a:r>
            <a:r>
              <a:rPr lang="zh-TW" altLang="en-US" sz="2400" dirty="0">
                <a:latin typeface="jf金萱 七分糖" panose="020B0800000000000000" pitchFamily="34" charset="-120"/>
                <a:ea typeface="jf金萱 七分糖" panose="020B0800000000000000" pitchFamily="34" charset="-120"/>
              </a:rPr>
              <a:t>王惠英</a:t>
            </a:r>
            <a:r>
              <a:rPr lang="en-US" altLang="zh-TW" sz="2400" dirty="0">
                <a:latin typeface="jf金萱 七分糖" panose="020B0800000000000000" pitchFamily="34" charset="-120"/>
                <a:ea typeface="jf金萱 七分糖" panose="020B0800000000000000" pitchFamily="34" charset="-120"/>
              </a:rPr>
              <a:t>(</a:t>
            </a:r>
            <a:r>
              <a:rPr lang="zh-TW" altLang="en-US" sz="2400" dirty="0">
                <a:latin typeface="jf金萱 七分糖" panose="020B0800000000000000" pitchFamily="34" charset="-120"/>
                <a:ea typeface="jf金萱 七分糖" panose="020B0800000000000000" pitchFamily="34" charset="-120"/>
              </a:rPr>
              <a:t>未來</a:t>
            </a:r>
            <a:r>
              <a:rPr lang="en-US" altLang="zh-TW" sz="2400" dirty="0">
                <a:latin typeface="jf金萱 七分糖" panose="020B0800000000000000" pitchFamily="34" charset="-120"/>
                <a:ea typeface="jf金萱 七分糖" panose="020B0800000000000000" pitchFamily="34" charset="-120"/>
              </a:rPr>
              <a:t>Family</a:t>
            </a:r>
            <a:r>
              <a:rPr lang="zh-TW" altLang="en-US" sz="2400" dirty="0">
                <a:latin typeface="jf金萱 七分糖" panose="020B0800000000000000" pitchFamily="34" charset="-120"/>
                <a:ea typeface="jf金萱 七分糖" panose="020B0800000000000000" pitchFamily="34" charset="-120"/>
              </a:rPr>
              <a:t>記者</a:t>
            </a:r>
            <a:r>
              <a:rPr lang="en-US" altLang="zh-TW" sz="2400" dirty="0">
                <a:latin typeface="jf金萱 七分糖" panose="020B0800000000000000" pitchFamily="34" charset="-120"/>
                <a:ea typeface="jf金萱 七分糖" panose="020B0800000000000000" pitchFamily="34" charset="-120"/>
              </a:rPr>
              <a:t>)2020-05-28</a:t>
            </a:r>
            <a:endParaRPr lang="zh-TW" altLang="en-US" sz="2400" dirty="0">
              <a:latin typeface="jf金萱 七分糖" panose="020B0800000000000000" pitchFamily="34" charset="-120"/>
              <a:ea typeface="jf金萱 七分糖" panose="020B0800000000000000" pitchFamily="34" charset="-120"/>
            </a:endParaRPr>
          </a:p>
        </p:txBody>
      </p:sp>
      <p:sp>
        <p:nvSpPr>
          <p:cNvPr id="5" name="文字方塊 4"/>
          <p:cNvSpPr txBox="1"/>
          <p:nvPr/>
        </p:nvSpPr>
        <p:spPr>
          <a:xfrm>
            <a:off x="2928724" y="2133600"/>
            <a:ext cx="7920037" cy="3785652"/>
          </a:xfrm>
          <a:prstGeom prst="rect">
            <a:avLst/>
          </a:prstGeom>
          <a:noFill/>
        </p:spPr>
        <p:txBody>
          <a:bodyPr>
            <a:spAutoFit/>
          </a:bodyPr>
          <a:lstStyle/>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1.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理解思考比記憶重要</a:t>
            </a:r>
            <a:endPar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2.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多關心生活中的問題</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3.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能從圖表中判讀訊息</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4.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跨學科跨領域的能力</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en-US" sz="3200"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rPr>
              <a:t>5. </a:t>
            </a:r>
            <a:r>
              <a:rPr lang="zh-TW" altLang="en-US" sz="3200" kern="100" dirty="0">
                <a:latin typeface="jf金萱 七分糖" panose="020B0800000000000000" pitchFamily="34" charset="-120"/>
                <a:ea typeface="jf金萱 七分糖" panose="020B0800000000000000" pitchFamily="34" charset="-120"/>
                <a:cs typeface="Times New Roman" panose="02020603050405020304" pitchFamily="18" charset="0"/>
              </a:rPr>
              <a:t>多動手操作與做實驗</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p:txBody>
      </p:sp>
    </p:spTree>
    <p:extLst>
      <p:ext uri="{BB962C8B-B14F-4D97-AF65-F5344CB8AC3E}">
        <p14:creationId xmlns:p14="http://schemas.microsoft.com/office/powerpoint/2010/main" val="3501011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144" y="213063"/>
            <a:ext cx="12192000" cy="832800"/>
          </a:xfrm>
        </p:spPr>
        <p:txBody>
          <a:bodyPr/>
          <a:lstStyle/>
          <a:p>
            <a:pPr>
              <a:defRPr/>
            </a:pPr>
            <a:r>
              <a:rPr lang="zh-TW" altLang="en-US" sz="3200" b="1" dirty="0">
                <a:solidFill>
                  <a:srgbClr val="FF0000"/>
                </a:solidFill>
                <a:latin typeface="jf金萱 七分糖" panose="020B0800000000000000" pitchFamily="34" charset="-120"/>
                <a:ea typeface="jf金萱 七分糖" panose="020B0800000000000000" pitchFamily="34" charset="-120"/>
              </a:rPr>
              <a:t>國中教育會考網站</a:t>
            </a:r>
            <a:r>
              <a:rPr lang="en-US" altLang="zh-TW" sz="3200" b="1" dirty="0">
                <a:solidFill>
                  <a:srgbClr val="FF0000"/>
                </a:solidFill>
                <a:latin typeface="jf金萱 七分糖" panose="020B0800000000000000" pitchFamily="34" charset="-120"/>
                <a:ea typeface="jf金萱 七分糖" panose="020B0800000000000000" pitchFamily="34" charset="-120"/>
              </a:rPr>
              <a:t/>
            </a:r>
            <a:br>
              <a:rPr lang="en-US" altLang="zh-TW" sz="3200" b="1" dirty="0">
                <a:solidFill>
                  <a:srgbClr val="FF0000"/>
                </a:solidFill>
                <a:latin typeface="jf金萱 七分糖" panose="020B0800000000000000" pitchFamily="34" charset="-120"/>
                <a:ea typeface="jf金萱 七分糖" panose="020B0800000000000000" pitchFamily="34" charset="-120"/>
              </a:rPr>
            </a:br>
            <a:endParaRPr lang="zh-TW" altLang="en-US" sz="3200" b="1" dirty="0">
              <a:solidFill>
                <a:srgbClr val="FF0000"/>
              </a:solidFill>
              <a:latin typeface="jf金萱 七分糖" panose="020B0800000000000000" pitchFamily="34" charset="-120"/>
              <a:ea typeface="jf金萱 七分糖" panose="020B0800000000000000" pitchFamily="34" charset="-120"/>
            </a:endParaRPr>
          </a:p>
        </p:txBody>
      </p:sp>
      <p:sp>
        <p:nvSpPr>
          <p:cNvPr id="50180" name="矩形 2"/>
          <p:cNvSpPr>
            <a:spLocks noChangeArrowheads="1"/>
          </p:cNvSpPr>
          <p:nvPr/>
        </p:nvSpPr>
        <p:spPr bwMode="auto">
          <a:xfrm>
            <a:off x="3688862" y="621054"/>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3200" dirty="0">
                <a:latin typeface="jf金萱 七分糖" panose="020B0800000000000000" pitchFamily="34" charset="-120"/>
                <a:ea typeface="jf金萱 七分糖" panose="020B0800000000000000" pitchFamily="34" charset="-120"/>
                <a:hlinkClick r:id="rId3"/>
              </a:rPr>
              <a:t>https://</a:t>
            </a:r>
            <a:r>
              <a:rPr lang="en-US" altLang="zh-TW" sz="3200" dirty="0" err="1">
                <a:latin typeface="jf金萱 七分糖" panose="020B0800000000000000" pitchFamily="34" charset="-120"/>
                <a:ea typeface="jf金萱 七分糖" panose="020B0800000000000000" pitchFamily="34" charset="-120"/>
                <a:hlinkClick r:id="rId3"/>
              </a:rPr>
              <a:t>cap.rcpet.edu.tw</a:t>
            </a:r>
            <a:r>
              <a:rPr lang="en-US" altLang="zh-TW" sz="3200" dirty="0">
                <a:latin typeface="jf金萱 七分糖" panose="020B0800000000000000" pitchFamily="34" charset="-120"/>
                <a:ea typeface="jf金萱 七分糖" panose="020B0800000000000000" pitchFamily="34" charset="-120"/>
                <a:hlinkClick r:id="rId3"/>
              </a:rPr>
              <a:t>/</a:t>
            </a:r>
            <a:endParaRPr lang="zh-TW" altLang="en-US" sz="3200" dirty="0">
              <a:latin typeface="jf金萱 七分糖" panose="020B0800000000000000" pitchFamily="34" charset="-120"/>
              <a:ea typeface="jf金萱 七分糖" panose="020B0800000000000000" pitchFamily="34" charset="-120"/>
            </a:endParaRPr>
          </a:p>
        </p:txBody>
      </p:sp>
      <p:pic>
        <p:nvPicPr>
          <p:cNvPr id="3" name="圖片 2"/>
          <p:cNvPicPr>
            <a:picLocks noChangeAspect="1"/>
          </p:cNvPicPr>
          <p:nvPr/>
        </p:nvPicPr>
        <p:blipFill>
          <a:blip r:embed="rId4"/>
          <a:stretch>
            <a:fillRect/>
          </a:stretch>
        </p:blipFill>
        <p:spPr>
          <a:xfrm>
            <a:off x="2246806" y="1285060"/>
            <a:ext cx="8941260" cy="5264421"/>
          </a:xfrm>
          <a:prstGeom prst="rect">
            <a:avLst/>
          </a:prstGeom>
        </p:spPr>
      </p:pic>
    </p:spTree>
    <p:extLst>
      <p:ext uri="{BB962C8B-B14F-4D97-AF65-F5344CB8AC3E}">
        <p14:creationId xmlns:p14="http://schemas.microsoft.com/office/powerpoint/2010/main" val="10927904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38171"/>
            <a:ext cx="12192000" cy="832800"/>
          </a:xfrm>
        </p:spPr>
        <p:txBody>
          <a:bodyPr/>
          <a:lstStyle/>
          <a:p>
            <a:pPr algn="ctr">
              <a:defRPr/>
            </a:pPr>
            <a:r>
              <a:rPr lang="zh-TW" altLang="en-US" sz="3200" b="1" dirty="0">
                <a:solidFill>
                  <a:srgbClr val="FF0000"/>
                </a:solidFill>
                <a:latin typeface="jf金萱 七分糖" panose="020B0800000000000000" pitchFamily="34" charset="-120"/>
                <a:ea typeface="jf金萱 七分糖" panose="020B0800000000000000" pitchFamily="34" charset="-120"/>
              </a:rPr>
              <a:t>教育部十二年國民基本教育資訊網</a:t>
            </a:r>
          </a:p>
        </p:txBody>
      </p:sp>
      <p:sp>
        <p:nvSpPr>
          <p:cNvPr id="52227" name="矩形 2"/>
          <p:cNvSpPr>
            <a:spLocks noChangeArrowheads="1"/>
          </p:cNvSpPr>
          <p:nvPr/>
        </p:nvSpPr>
        <p:spPr bwMode="auto">
          <a:xfrm>
            <a:off x="3971777" y="818857"/>
            <a:ext cx="47580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3200" dirty="0">
                <a:latin typeface="jf金萱 七分糖" panose="020B0800000000000000" pitchFamily="34" charset="-120"/>
                <a:ea typeface="jf金萱 七分糖" panose="020B0800000000000000" pitchFamily="34" charset="-120"/>
                <a:hlinkClick r:id="rId3"/>
              </a:rPr>
              <a:t>https://</a:t>
            </a:r>
            <a:r>
              <a:rPr lang="en-US" altLang="zh-TW" sz="3200" dirty="0" err="1">
                <a:latin typeface="jf金萱 七分糖" panose="020B0800000000000000" pitchFamily="34" charset="-120"/>
                <a:ea typeface="jf金萱 七分糖" panose="020B0800000000000000" pitchFamily="34" charset="-120"/>
                <a:hlinkClick r:id="rId3"/>
              </a:rPr>
              <a:t>12basic.edu.tw</a:t>
            </a:r>
            <a:r>
              <a:rPr lang="en-US" altLang="zh-TW" sz="3200" dirty="0">
                <a:latin typeface="jf金萱 七分糖" panose="020B0800000000000000" pitchFamily="34" charset="-120"/>
                <a:ea typeface="jf金萱 七分糖" panose="020B0800000000000000" pitchFamily="34" charset="-120"/>
                <a:hlinkClick r:id="rId3"/>
              </a:rPr>
              <a:t>/</a:t>
            </a:r>
            <a:endParaRPr lang="zh-TW" altLang="en-US" sz="3200" dirty="0">
              <a:latin typeface="jf金萱 七分糖" panose="020B0800000000000000" pitchFamily="34" charset="-120"/>
              <a:ea typeface="jf金萱 七分糖" panose="020B0800000000000000" pitchFamily="34" charset="-120"/>
            </a:endParaRPr>
          </a:p>
        </p:txBody>
      </p:sp>
      <p:pic>
        <p:nvPicPr>
          <p:cNvPr id="3" name="圖片 2"/>
          <p:cNvPicPr>
            <a:picLocks noChangeAspect="1"/>
          </p:cNvPicPr>
          <p:nvPr/>
        </p:nvPicPr>
        <p:blipFill>
          <a:blip r:embed="rId4"/>
          <a:stretch>
            <a:fillRect/>
          </a:stretch>
        </p:blipFill>
        <p:spPr>
          <a:xfrm>
            <a:off x="772227" y="1868971"/>
            <a:ext cx="11055918" cy="4540483"/>
          </a:xfrm>
          <a:prstGeom prst="rect">
            <a:avLst/>
          </a:prstGeom>
        </p:spPr>
      </p:pic>
    </p:spTree>
    <p:extLst>
      <p:ext uri="{BB962C8B-B14F-4D97-AF65-F5344CB8AC3E}">
        <p14:creationId xmlns:p14="http://schemas.microsoft.com/office/powerpoint/2010/main" val="233870705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823799" y="1572121"/>
            <a:ext cx="9893808" cy="4654789"/>
          </a:xfrm>
          <a:prstGeom prst="rect">
            <a:avLst/>
          </a:prstGeom>
        </p:spPr>
      </p:pic>
      <p:sp>
        <p:nvSpPr>
          <p:cNvPr id="2" name="標題 1"/>
          <p:cNvSpPr>
            <a:spLocks noGrp="1"/>
          </p:cNvSpPr>
          <p:nvPr>
            <p:ph type="title"/>
          </p:nvPr>
        </p:nvSpPr>
        <p:spPr>
          <a:xfrm>
            <a:off x="133099" y="93784"/>
            <a:ext cx="12192000" cy="832800"/>
          </a:xfrm>
        </p:spPr>
        <p:txBody>
          <a:bodyPr/>
          <a:lstStyle/>
          <a:p>
            <a:pPr algn="ctr">
              <a:defRPr/>
            </a:pPr>
            <a:r>
              <a:rPr lang="zh-TW" altLang="en-US" sz="3600" b="1" dirty="0">
                <a:solidFill>
                  <a:srgbClr val="FF0000"/>
                </a:solidFill>
                <a:latin typeface="jf金萱 七分糖" panose="020B0800000000000000" pitchFamily="34" charset="-120"/>
                <a:ea typeface="jf金萱 七分糖" panose="020B0800000000000000" pitchFamily="34" charset="-120"/>
              </a:rPr>
              <a:t>臺北市十二年國民基本教育資訊網</a:t>
            </a:r>
          </a:p>
        </p:txBody>
      </p:sp>
      <p:sp>
        <p:nvSpPr>
          <p:cNvPr id="54276" name="文字方塊 3"/>
          <p:cNvSpPr txBox="1">
            <a:spLocks noChangeArrowheads="1"/>
          </p:cNvSpPr>
          <p:nvPr/>
        </p:nvSpPr>
        <p:spPr bwMode="auto">
          <a:xfrm>
            <a:off x="5971297" y="4549638"/>
            <a:ext cx="4602007" cy="5847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en-US" sz="3200" b="1">
                <a:latin typeface="jf金萱 七分糖" panose="020B0800000000000000" pitchFamily="34" charset="-120"/>
                <a:ea typeface="jf金萱 七分糖" panose="020B0800000000000000" pitchFamily="34" charset="-120"/>
              </a:rPr>
              <a:t>諮詢電話：</a:t>
            </a:r>
            <a:r>
              <a:rPr lang="en-US" altLang="zh-TW" sz="3200" b="1">
                <a:latin typeface="jf金萱 七分糖" panose="020B0800000000000000" pitchFamily="34" charset="-120"/>
                <a:ea typeface="jf金萱 七分糖" panose="020B0800000000000000" pitchFamily="34" charset="-120"/>
              </a:rPr>
              <a:t>2766-8812</a:t>
            </a:r>
            <a:endParaRPr lang="zh-TW" altLang="en-US" sz="3200" b="1">
              <a:latin typeface="jf金萱 七分糖" panose="020B0800000000000000" pitchFamily="34" charset="-120"/>
              <a:ea typeface="jf金萱 七分糖" panose="020B0800000000000000" pitchFamily="34" charset="-120"/>
            </a:endParaRPr>
          </a:p>
        </p:txBody>
      </p:sp>
      <p:sp>
        <p:nvSpPr>
          <p:cNvPr id="54277" name="矩形 2"/>
          <p:cNvSpPr>
            <a:spLocks noChangeArrowheads="1"/>
          </p:cNvSpPr>
          <p:nvPr/>
        </p:nvSpPr>
        <p:spPr bwMode="auto">
          <a:xfrm>
            <a:off x="3742524" y="673764"/>
            <a:ext cx="5299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3200" dirty="0">
                <a:latin typeface="jf金萱 七分糖" panose="020B0800000000000000" pitchFamily="34" charset="-120"/>
                <a:ea typeface="jf金萱 七分糖" panose="020B0800000000000000" pitchFamily="34" charset="-120"/>
                <a:hlinkClick r:id="rId4"/>
              </a:rPr>
              <a:t>https://</a:t>
            </a:r>
            <a:r>
              <a:rPr lang="en-US" altLang="zh-TW" sz="3200" dirty="0" err="1">
                <a:latin typeface="jf金萱 七分糖" panose="020B0800000000000000" pitchFamily="34" charset="-120"/>
                <a:ea typeface="jf金萱 七分糖" panose="020B0800000000000000" pitchFamily="34" charset="-120"/>
                <a:hlinkClick r:id="rId4"/>
              </a:rPr>
              <a:t>12basic.tp.edu.tw</a:t>
            </a:r>
            <a:r>
              <a:rPr lang="en-US" altLang="zh-TW" sz="3200" dirty="0">
                <a:latin typeface="jf金萱 七分糖" panose="020B0800000000000000" pitchFamily="34" charset="-120"/>
                <a:ea typeface="jf金萱 七分糖" panose="020B0800000000000000" pitchFamily="34" charset="-120"/>
                <a:hlinkClick r:id="rId4"/>
              </a:rPr>
              <a:t>/</a:t>
            </a:r>
            <a:endParaRPr lang="zh-TW" altLang="en-US"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38110886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673" y="315724"/>
            <a:ext cx="12192000" cy="832800"/>
          </a:xfrm>
        </p:spPr>
        <p:txBody>
          <a:bodyPr>
            <a:normAutofit fontScale="90000"/>
          </a:bodyPr>
          <a:lstStyle/>
          <a:p>
            <a:pPr>
              <a:defRPr/>
            </a:pPr>
            <a:r>
              <a:rPr lang="en-US" altLang="zh-TW" b="1" dirty="0" smtClean="0">
                <a:solidFill>
                  <a:srgbClr val="FF0000"/>
                </a:solidFill>
                <a:latin typeface="jf金萱 七分糖" panose="020B0800000000000000" pitchFamily="34" charset="-120"/>
                <a:ea typeface="jf金萱 七分糖" panose="020B0800000000000000" pitchFamily="34" charset="-120"/>
              </a:rPr>
              <a:t>111</a:t>
            </a:r>
            <a:r>
              <a:rPr lang="zh-TW" altLang="en-US" b="1" dirty="0" smtClean="0">
                <a:solidFill>
                  <a:srgbClr val="FF0000"/>
                </a:solidFill>
                <a:latin typeface="jf金萱 七分糖" panose="020B0800000000000000" pitchFamily="34" charset="-120"/>
                <a:ea typeface="jf金萱 七分糖" panose="020B0800000000000000" pitchFamily="34" charset="-120"/>
              </a:rPr>
              <a:t>年</a:t>
            </a:r>
            <a:r>
              <a:rPr lang="zh-TW" altLang="en-US" b="1" dirty="0">
                <a:solidFill>
                  <a:srgbClr val="FF0000"/>
                </a:solidFill>
                <a:latin typeface="jf金萱 七分糖" panose="020B0800000000000000" pitchFamily="34" charset="-120"/>
                <a:ea typeface="jf金萱 七分糖" panose="020B0800000000000000" pitchFamily="34" charset="-120"/>
              </a:rPr>
              <a:t>國中畢業生適性入學宣導網</a:t>
            </a:r>
            <a:endParaRPr lang="zh-TW" altLang="en-US" sz="3600" dirty="0">
              <a:solidFill>
                <a:srgbClr val="FF0000"/>
              </a:solidFill>
              <a:latin typeface="jf金萱 七分糖" panose="020B0800000000000000" pitchFamily="34" charset="-120"/>
              <a:ea typeface="jf金萱 七分糖" panose="020B0800000000000000" pitchFamily="34" charset="-120"/>
            </a:endParaRPr>
          </a:p>
        </p:txBody>
      </p:sp>
      <p:sp>
        <p:nvSpPr>
          <p:cNvPr id="56323" name="矩形 2"/>
          <p:cNvSpPr>
            <a:spLocks noChangeArrowheads="1"/>
          </p:cNvSpPr>
          <p:nvPr/>
        </p:nvSpPr>
        <p:spPr bwMode="auto">
          <a:xfrm>
            <a:off x="4233910" y="925344"/>
            <a:ext cx="4169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dirty="0">
                <a:latin typeface="jf金萱 七分糖" panose="020B0800000000000000" pitchFamily="34" charset="-120"/>
                <a:ea typeface="jf金萱 七分糖" panose="020B0800000000000000" pitchFamily="34" charset="-120"/>
                <a:hlinkClick r:id="rId2"/>
              </a:rPr>
              <a:t>http://</a:t>
            </a:r>
            <a:r>
              <a:rPr lang="en-US" altLang="zh-TW" dirty="0" err="1">
                <a:latin typeface="jf金萱 七分糖" panose="020B0800000000000000" pitchFamily="34" charset="-120"/>
                <a:ea typeface="jf金萱 七分糖" panose="020B0800000000000000" pitchFamily="34" charset="-120"/>
                <a:hlinkClick r:id="rId2"/>
              </a:rPr>
              <a:t>adapt.k12ea.gov.tw</a:t>
            </a:r>
            <a:r>
              <a:rPr lang="en-US" altLang="zh-TW" dirty="0">
                <a:latin typeface="jf金萱 七分糖" panose="020B0800000000000000" pitchFamily="34" charset="-120"/>
                <a:ea typeface="jf金萱 七分糖" panose="020B0800000000000000" pitchFamily="34" charset="-120"/>
                <a:hlinkClick r:id="rId2"/>
              </a:rPr>
              <a:t>/</a:t>
            </a:r>
            <a:endParaRPr lang="zh-TW" altLang="en-US" dirty="0">
              <a:latin typeface="jf金萱 七分糖" panose="020B0800000000000000" pitchFamily="34" charset="-120"/>
              <a:ea typeface="jf金萱 七分糖" panose="020B0800000000000000" pitchFamily="34" charset="-120"/>
            </a:endParaRPr>
          </a:p>
        </p:txBody>
      </p:sp>
      <p:pic>
        <p:nvPicPr>
          <p:cNvPr id="3" name="圖片 2"/>
          <p:cNvPicPr>
            <a:picLocks noChangeAspect="1"/>
          </p:cNvPicPr>
          <p:nvPr/>
        </p:nvPicPr>
        <p:blipFill>
          <a:blip r:embed="rId3"/>
          <a:stretch>
            <a:fillRect/>
          </a:stretch>
        </p:blipFill>
        <p:spPr>
          <a:xfrm>
            <a:off x="1156102" y="1516191"/>
            <a:ext cx="10732052" cy="4822465"/>
          </a:xfrm>
          <a:prstGeom prst="rect">
            <a:avLst/>
          </a:prstGeom>
        </p:spPr>
      </p:pic>
    </p:spTree>
    <p:extLst>
      <p:ext uri="{BB962C8B-B14F-4D97-AF65-F5344CB8AC3E}">
        <p14:creationId xmlns:p14="http://schemas.microsoft.com/office/powerpoint/2010/main" val="113923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142696" y="0"/>
            <a:ext cx="6933460" cy="6858000"/>
          </a:xfrm>
          <a:prstGeom prst="rect">
            <a:avLst/>
          </a:prstGeom>
        </p:spPr>
      </p:pic>
    </p:spTree>
    <p:extLst>
      <p:ext uri="{BB962C8B-B14F-4D97-AF65-F5344CB8AC3E}">
        <p14:creationId xmlns:p14="http://schemas.microsoft.com/office/powerpoint/2010/main" val="74675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p:cNvSpPr>
            <a:spLocks noGrp="1"/>
          </p:cNvSpPr>
          <p:nvPr>
            <p:ph type="title"/>
          </p:nvPr>
        </p:nvSpPr>
        <p:spPr/>
        <p:txBody>
          <a:bodyPr/>
          <a:lstStyle/>
          <a:p>
            <a:pPr>
              <a:defRPr/>
            </a:pPr>
            <a:r>
              <a:rPr kumimoji="1" lang="zh-TW"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各年級核發畢業證書之規定</a:t>
            </a: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
            </a:r>
            <a:b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b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a:t>
            </a:r>
            <a:r>
              <a:rPr kumimoji="1" lang="zh-TW" altLang="en-US"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全年級</a:t>
            </a: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a:t>
            </a:r>
            <a:endParaRPr lang="zh-TW" altLang="en-US" sz="4000" b="1" dirty="0">
              <a:solidFill>
                <a:srgbClr val="FF0000"/>
              </a:solidFill>
              <a:latin typeface="jf金萱 七分糖" panose="020B0800000000000000" pitchFamily="34" charset="-120"/>
              <a:ea typeface="jf金萱 七分糖" panose="020B0800000000000000" pitchFamily="34" charset="-120"/>
            </a:endParaRPr>
          </a:p>
        </p:txBody>
      </p:sp>
      <p:sp>
        <p:nvSpPr>
          <p:cNvPr id="3" name="內容版面配置區 2"/>
          <p:cNvSpPr>
            <a:spLocks noGrp="1"/>
          </p:cNvSpPr>
          <p:nvPr>
            <p:ph idx="4294967295"/>
          </p:nvPr>
        </p:nvSpPr>
        <p:spPr>
          <a:xfrm>
            <a:off x="2414727" y="1682042"/>
            <a:ext cx="8496300" cy="4525963"/>
          </a:xfrm>
          <a:prstGeom prst="rect">
            <a:avLst/>
          </a:prstGeom>
        </p:spPr>
        <p:txBody>
          <a:bodyPr/>
          <a:lstStyle/>
          <a:p>
            <a:pPr marL="914400" lvl="1" indent="-514350">
              <a:spcBef>
                <a:spcPct val="0"/>
              </a:spcBef>
              <a:buFont typeface="Wingdings" panose="05000000000000000000" pitchFamily="2" charset="2"/>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a:latin typeface="jf金萱 七分糖" panose="020B0800000000000000" pitchFamily="34" charset="-120"/>
                <a:ea typeface="jf金萱 七分糖" panose="020B0800000000000000" pitchFamily="34" charset="-120"/>
                <a:cs typeface="細明體" pitchFamily="49" charset="-120"/>
              </a:rPr>
              <a:t>學習期間扣除學校核可之公、喪、病假，上課總</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出席率至少達</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2/3</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以上</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，且經獎懲抵銷後，</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未滿</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3</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大過</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a:t>
            </a:r>
            <a:r>
              <a:rPr kumimoji="1" lang="zh-TW" altLang="en-US" sz="3600" dirty="0">
                <a:latin typeface="jf金萱 七分糖" panose="020B0800000000000000" pitchFamily="34" charset="-120"/>
                <a:ea typeface="jf金萱 七分糖" panose="020B0800000000000000" pitchFamily="34" charset="-120"/>
              </a:rPr>
              <a:t> </a:t>
            </a:r>
            <a:endParaRPr kumimoji="1" lang="en-US" altLang="zh-TW" sz="3600" dirty="0">
              <a:latin typeface="jf金萱 七分糖" panose="020B0800000000000000" pitchFamily="34" charset="-120"/>
              <a:ea typeface="jf金萱 七分糖" panose="020B0800000000000000" pitchFamily="34" charset="-120"/>
            </a:endParaRPr>
          </a:p>
          <a:p>
            <a:pPr marL="914400" lvl="1" indent="-514350">
              <a:spcBef>
                <a:spcPct val="0"/>
              </a:spcBef>
              <a:buFont typeface="Wingdings" panose="05000000000000000000" pitchFamily="2" charset="2"/>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smtClean="0">
                <a:latin typeface="jf金萱 七分糖" panose="020B0800000000000000" pitchFamily="34" charset="-120"/>
                <a:ea typeface="jf金萱 七分糖" panose="020B0800000000000000" pitchFamily="34" charset="-120"/>
                <a:cs typeface="細明體" pitchFamily="49" charset="-120"/>
              </a:rPr>
              <a:t>八大</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學習領域有</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4</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大學習領域</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以上畢業總平均成績丙等以上。</a:t>
            </a:r>
            <a:endParaRPr kumimoji="1" lang="zh-TW" altLang="en-US" sz="3600" dirty="0">
              <a:latin typeface="jf金萱 七分糖" panose="020B0800000000000000" pitchFamily="34" charset="-120"/>
              <a:ea typeface="jf金萱 七分糖" panose="020B0800000000000000" pitchFamily="34" charset="-120"/>
            </a:endParaRPr>
          </a:p>
          <a:p>
            <a:pPr indent="762000">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a:solidFill>
                  <a:srgbClr val="FF0000"/>
                </a:solidFill>
                <a:latin typeface="jf金萱 七分糖" panose="020B0800000000000000" pitchFamily="34" charset="-120"/>
                <a:ea typeface="jf金萱 七分糖" panose="020B0800000000000000" pitchFamily="34" charset="-120"/>
                <a:cs typeface="新細明體" pitchFamily="18" charset="-120"/>
              </a:rPr>
              <a:t>請家長注意貴子弟相關學科之評量、作業與相關學業成績，以及在校日常生活相關表現，以避免貴子弟無法畢業。</a:t>
            </a:r>
            <a:endParaRPr kumimoji="1" lang="zh-TW" altLang="en-US" sz="3600" dirty="0">
              <a:solidFill>
                <a:srgbClr val="FF0000"/>
              </a:solidFill>
              <a:latin typeface="jf金萱 七分糖" panose="020B0800000000000000" pitchFamily="34" charset="-120"/>
              <a:ea typeface="jf金萱 七分糖" panose="020B0800000000000000" pitchFamily="34" charset="-120"/>
            </a:endParaRPr>
          </a:p>
          <a:p>
            <a:pPr>
              <a:buFont typeface="Arial" charset="0"/>
              <a:buNone/>
              <a:defRPr/>
            </a:pPr>
            <a:endParaRPr lang="zh-TW" altLang="en-US" sz="3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2430706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9125" y="590932"/>
            <a:ext cx="12038187" cy="832800"/>
          </a:xfrm>
        </p:spPr>
        <p:txBody>
          <a:bodyPr/>
          <a:lstStyle/>
          <a:p>
            <a:pPr>
              <a:defRPr/>
            </a:pPr>
            <a:r>
              <a:rPr lang="zh-TW" altLang="zh-TW" sz="4000" b="1" dirty="0">
                <a:solidFill>
                  <a:srgbClr val="FF0000"/>
                </a:solidFill>
                <a:latin typeface="jf金萱 七分糖" panose="020B0800000000000000" pitchFamily="34" charset="-120"/>
                <a:ea typeface="jf金萱 七分糖" panose="020B0800000000000000" pitchFamily="34" charset="-120"/>
              </a:rPr>
              <a:t>因應嚴重特殊傳染性肺炎疫情</a:t>
            </a:r>
            <a:r>
              <a:rPr lang="zh-TW" altLang="zh-TW" sz="4000" b="1" dirty="0" smtClean="0">
                <a:solidFill>
                  <a:srgbClr val="FF0000"/>
                </a:solidFill>
                <a:latin typeface="jf金萱 七分糖" panose="020B0800000000000000" pitchFamily="34" charset="-120"/>
                <a:ea typeface="jf金萱 七分糖" panose="020B0800000000000000" pitchFamily="34" charset="-120"/>
              </a:rPr>
              <a:t>，</a:t>
            </a:r>
            <a:r>
              <a:rPr lang="en-US" altLang="zh-TW" sz="4000" b="1" dirty="0" smtClean="0">
                <a:solidFill>
                  <a:srgbClr val="FF0000"/>
                </a:solidFill>
                <a:latin typeface="jf金萱 七分糖" panose="020B0800000000000000" pitchFamily="34" charset="-120"/>
                <a:ea typeface="jf金萱 七分糖" panose="020B0800000000000000" pitchFamily="34" charset="-120"/>
              </a:rPr>
              <a:t/>
            </a:r>
            <a:br>
              <a:rPr lang="en-US" altLang="zh-TW" sz="4000" b="1" dirty="0" smtClean="0">
                <a:solidFill>
                  <a:srgbClr val="FF0000"/>
                </a:solidFill>
                <a:latin typeface="jf金萱 七分糖" panose="020B0800000000000000" pitchFamily="34" charset="-120"/>
                <a:ea typeface="jf金萱 七分糖" panose="020B0800000000000000" pitchFamily="34" charset="-120"/>
              </a:rPr>
            </a:br>
            <a:r>
              <a:rPr lang="zh-TW" altLang="zh-TW" sz="4000" b="1" dirty="0" smtClean="0">
                <a:solidFill>
                  <a:srgbClr val="FF0000"/>
                </a:solidFill>
                <a:latin typeface="jf金萱 七分糖" panose="020B0800000000000000" pitchFamily="34" charset="-120"/>
                <a:ea typeface="jf金萱 七分糖" panose="020B0800000000000000" pitchFamily="34" charset="-120"/>
              </a:rPr>
              <a:t>鼓勵學生</a:t>
            </a:r>
            <a:r>
              <a:rPr lang="zh-TW" altLang="en-US" sz="4000" b="1" dirty="0">
                <a:solidFill>
                  <a:srgbClr val="FF0000"/>
                </a:solidFill>
                <a:latin typeface="jf金萱 七分糖" panose="020B0800000000000000" pitchFamily="34" charset="-120"/>
                <a:ea typeface="jf金萱 七分糖" panose="020B0800000000000000" pitchFamily="34" charset="-120"/>
              </a:rPr>
              <a:t>可</a:t>
            </a:r>
            <a:r>
              <a:rPr lang="zh-TW" altLang="zh-TW" sz="4000" b="1" dirty="0" smtClean="0">
                <a:solidFill>
                  <a:srgbClr val="FF0000"/>
                </a:solidFill>
                <a:latin typeface="jf金萱 七分糖" panose="020B0800000000000000" pitchFamily="34" charset="-120"/>
                <a:ea typeface="jf金萱 七分糖" panose="020B0800000000000000" pitchFamily="34" charset="-120"/>
              </a:rPr>
              <a:t>利用</a:t>
            </a:r>
            <a:r>
              <a:rPr lang="zh-TW" altLang="zh-TW" sz="4000" b="1" dirty="0">
                <a:solidFill>
                  <a:srgbClr val="FF0000"/>
                </a:solidFill>
                <a:latin typeface="jf金萱 七分糖" panose="020B0800000000000000" pitchFamily="34" charset="-120"/>
                <a:ea typeface="jf金萱 七分糖" panose="020B0800000000000000" pitchFamily="34" charset="-120"/>
              </a:rPr>
              <a:t>下列網站進行居家線上學習：</a:t>
            </a:r>
            <a:br>
              <a:rPr lang="zh-TW" altLang="zh-TW" sz="4000" b="1" dirty="0">
                <a:solidFill>
                  <a:srgbClr val="FF0000"/>
                </a:solidFill>
                <a:latin typeface="jf金萱 七分糖" panose="020B0800000000000000" pitchFamily="34" charset="-120"/>
                <a:ea typeface="jf金萱 七分糖" panose="020B0800000000000000" pitchFamily="34" charset="-120"/>
              </a:rPr>
            </a:br>
            <a:endParaRPr lang="zh-TW" altLang="en-US" sz="4000" b="1" dirty="0">
              <a:solidFill>
                <a:srgbClr val="FF0000"/>
              </a:solidFill>
              <a:latin typeface="jf金萱 七分糖" panose="020B0800000000000000" pitchFamily="34" charset="-120"/>
              <a:ea typeface="jf金萱 七分糖" panose="020B0800000000000000" pitchFamily="34" charset="-120"/>
            </a:endParaRPr>
          </a:p>
        </p:txBody>
      </p:sp>
      <p:sp>
        <p:nvSpPr>
          <p:cNvPr id="74755" name="內容版面配置區 2"/>
          <p:cNvSpPr>
            <a:spLocks noGrp="1"/>
          </p:cNvSpPr>
          <p:nvPr>
            <p:ph idx="4294967295"/>
          </p:nvPr>
        </p:nvSpPr>
        <p:spPr>
          <a:xfrm>
            <a:off x="2212714" y="1225118"/>
            <a:ext cx="8567737" cy="3579813"/>
          </a:xfrm>
          <a:prstGeom prst="rect">
            <a:avLst/>
          </a:prstGeom>
        </p:spPr>
        <p:txBody>
          <a:bodyPr/>
          <a:lstStyle/>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一</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教育雲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2"/>
              </a:rPr>
              <a:t>https://</a:t>
            </a:r>
            <a:r>
              <a:rPr lang="en-US" altLang="zh-TW" sz="2600" u="sng" dirty="0" err="1">
                <a:latin typeface="jf金萱 七分糖" panose="020B0800000000000000" pitchFamily="34" charset="-120"/>
                <a:ea typeface="jf金萱 七分糖" panose="020B0800000000000000" pitchFamily="34" charset="-120"/>
                <a:hlinkClick r:id="rId2"/>
              </a:rPr>
              <a:t>cloud.edu.tw</a:t>
            </a:r>
            <a:r>
              <a:rPr lang="en-US" altLang="zh-TW" sz="2600" u="sng" dirty="0">
                <a:latin typeface="jf金萱 七分糖" panose="020B0800000000000000" pitchFamily="34" charset="-120"/>
                <a:ea typeface="jf金萱 七分糖" panose="020B0800000000000000" pitchFamily="34" charset="-120"/>
                <a:hlinkClick r:id="rId2"/>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二</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教育部因材網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3"/>
              </a:rPr>
              <a:t>https://</a:t>
            </a:r>
            <a:r>
              <a:rPr lang="en-US" altLang="zh-TW" sz="2600" u="sng" dirty="0" err="1">
                <a:latin typeface="jf金萱 七分糖" panose="020B0800000000000000" pitchFamily="34" charset="-120"/>
                <a:ea typeface="jf金萱 七分糖" panose="020B0800000000000000" pitchFamily="34" charset="-120"/>
                <a:hlinkClick r:id="rId3"/>
              </a:rPr>
              <a:t>adl.edu.tw</a:t>
            </a:r>
            <a:r>
              <a:rPr lang="en-US" altLang="zh-TW" sz="2600" u="sng" dirty="0">
                <a:latin typeface="jf金萱 七分糖" panose="020B0800000000000000" pitchFamily="34" charset="-120"/>
                <a:ea typeface="jf金萱 七分糖" panose="020B0800000000000000" pitchFamily="34" charset="-120"/>
                <a:hlinkClick r:id="rId3"/>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三</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CoolEnglish</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英語線上學習平臺</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4"/>
              </a:rPr>
              <a:t>https://</a:t>
            </a:r>
            <a:r>
              <a:rPr lang="en-US" altLang="zh-TW" sz="2600" u="sng" dirty="0" err="1">
                <a:latin typeface="jf金萱 七分糖" panose="020B0800000000000000" pitchFamily="34" charset="-120"/>
                <a:ea typeface="jf金萱 七分糖" panose="020B0800000000000000" pitchFamily="34" charset="-120"/>
                <a:hlinkClick r:id="rId4"/>
              </a:rPr>
              <a:t>www.coolenglish.edu.tw</a:t>
            </a:r>
            <a:r>
              <a:rPr lang="en-US" altLang="zh-TW" sz="2600" u="sng" dirty="0">
                <a:latin typeface="jf金萱 七分糖" panose="020B0800000000000000" pitchFamily="34" charset="-120"/>
                <a:ea typeface="jf金萱 七分糖" panose="020B0800000000000000" pitchFamily="34" charset="-120"/>
                <a:hlinkClick r:id="rId4"/>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四</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國家教育研究院愛學網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5"/>
              </a:rPr>
              <a:t>https://</a:t>
            </a:r>
            <a:r>
              <a:rPr lang="en-US" altLang="zh-TW" sz="2600" u="sng" dirty="0" err="1">
                <a:latin typeface="jf金萱 七分糖" panose="020B0800000000000000" pitchFamily="34" charset="-120"/>
                <a:ea typeface="jf金萱 七分糖" panose="020B0800000000000000" pitchFamily="34" charset="-120"/>
                <a:hlinkClick r:id="rId5"/>
              </a:rPr>
              <a:t>stv.moe.edu.tw</a:t>
            </a:r>
            <a:r>
              <a:rPr lang="en-US" altLang="zh-TW" sz="2600" u="sng" dirty="0">
                <a:latin typeface="jf金萱 七分糖" panose="020B0800000000000000" pitchFamily="34" charset="-120"/>
                <a:ea typeface="jf金萱 七分糖" panose="020B0800000000000000" pitchFamily="34" charset="-120"/>
                <a:hlinkClick r:id="rId5"/>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五</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均一教育平臺</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6"/>
              </a:rPr>
              <a:t>https://</a:t>
            </a:r>
            <a:r>
              <a:rPr lang="en-US" altLang="zh-TW" sz="2600" u="sng" dirty="0" err="1">
                <a:latin typeface="jf金萱 七分糖" panose="020B0800000000000000" pitchFamily="34" charset="-120"/>
                <a:ea typeface="jf金萱 七分糖" panose="020B0800000000000000" pitchFamily="34" charset="-120"/>
                <a:hlinkClick r:id="rId6"/>
              </a:rPr>
              <a:t>www.junyiacademy.org</a:t>
            </a:r>
            <a:r>
              <a:rPr lang="en-US" altLang="zh-TW" sz="2600" u="sng" dirty="0">
                <a:latin typeface="jf金萱 七分糖" panose="020B0800000000000000" pitchFamily="34" charset="-120"/>
                <a:ea typeface="jf金萱 七分糖" panose="020B0800000000000000" pitchFamily="34" charset="-120"/>
                <a:hlinkClick r:id="rId6"/>
              </a:rPr>
              <a:t>/</a:t>
            </a:r>
            <a:r>
              <a:rPr lang="en-US" altLang="zh-TW" sz="2600" dirty="0">
                <a:latin typeface="jf金萱 七分糖" panose="020B0800000000000000" pitchFamily="34" charset="-120"/>
                <a:ea typeface="jf金萱 七分糖" panose="020B0800000000000000" pitchFamily="34" charset="-120"/>
              </a:rPr>
              <a:t>)</a:t>
            </a:r>
            <a:endParaRPr lang="zh-TW" altLang="zh-TW" sz="2600" dirty="0">
              <a:latin typeface="jf金萱 七分糖" panose="020B0800000000000000" pitchFamily="34" charset="-120"/>
              <a:ea typeface="jf金萱 七分糖" panose="020B0800000000000000" pitchFamily="34" charset="-120"/>
            </a:endParaRP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六</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PaGamO</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遊戲學習</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7"/>
              </a:rPr>
              <a:t>https://</a:t>
            </a:r>
            <a:r>
              <a:rPr lang="en-US" altLang="zh-TW" sz="2600" u="sng" dirty="0" err="1">
                <a:latin typeface="jf金萱 七分糖" panose="020B0800000000000000" pitchFamily="34" charset="-120"/>
                <a:ea typeface="jf金萱 七分糖" panose="020B0800000000000000" pitchFamily="34" charset="-120"/>
                <a:hlinkClick r:id="rId7"/>
              </a:rPr>
              <a:t>www.pagamo.org</a:t>
            </a:r>
            <a:r>
              <a:rPr lang="en-US" altLang="zh-TW" sz="2600" u="sng" dirty="0">
                <a:latin typeface="jf金萱 七分糖" panose="020B0800000000000000" pitchFamily="34" charset="-120"/>
                <a:ea typeface="jf金萱 七分糖" panose="020B0800000000000000" pitchFamily="34" charset="-120"/>
                <a:hlinkClick r:id="rId7"/>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七</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LearnMode</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學習吧</a:t>
            </a:r>
            <a:r>
              <a:rPr lang="en-US" altLang="zh-TW" sz="2600" dirty="0">
                <a:latin typeface="jf金萱 七分糖" panose="020B0800000000000000" pitchFamily="34" charset="-120"/>
                <a:ea typeface="jf金萱 七分糖" panose="020B0800000000000000" pitchFamily="34" charset="-120"/>
              </a:rPr>
              <a:t>(</a:t>
            </a:r>
            <a:r>
              <a:rPr lang="en-US" altLang="zh-TW" sz="2600" u="sng" dirty="0">
                <a:latin typeface="jf金萱 七分糖" panose="020B0800000000000000" pitchFamily="34" charset="-120"/>
                <a:ea typeface="jf金萱 七分糖" panose="020B0800000000000000" pitchFamily="34" charset="-120"/>
                <a:hlinkClick r:id="rId8"/>
              </a:rPr>
              <a:t>https://</a:t>
            </a:r>
            <a:r>
              <a:rPr lang="en-US" altLang="zh-TW" sz="2600" u="sng" dirty="0" err="1">
                <a:latin typeface="jf金萱 七分糖" panose="020B0800000000000000" pitchFamily="34" charset="-120"/>
                <a:ea typeface="jf金萱 七分糖" panose="020B0800000000000000" pitchFamily="34" charset="-120"/>
                <a:hlinkClick r:id="rId8"/>
              </a:rPr>
              <a:t>www.learnmode.net</a:t>
            </a:r>
            <a:r>
              <a:rPr lang="en-US" altLang="zh-TW" sz="2600" u="sng" dirty="0">
                <a:latin typeface="jf金萱 七分糖" panose="020B0800000000000000" pitchFamily="34" charset="-120"/>
                <a:ea typeface="jf金萱 七分糖" panose="020B0800000000000000" pitchFamily="34" charset="-120"/>
                <a:hlinkClick r:id="rId8"/>
              </a:rPr>
              <a:t>/</a:t>
            </a:r>
            <a:r>
              <a:rPr lang="en-US" altLang="zh-TW" sz="2600" dirty="0">
                <a:latin typeface="jf金萱 七分糖" panose="020B0800000000000000" pitchFamily="34" charset="-120"/>
                <a:ea typeface="jf金萱 七分糖" panose="020B0800000000000000" pitchFamily="34" charset="-120"/>
              </a:rPr>
              <a:t>)</a:t>
            </a:r>
            <a:endParaRPr lang="zh-TW" altLang="zh-TW" sz="2600" dirty="0">
              <a:latin typeface="jf金萱 七分糖" panose="020B0800000000000000" pitchFamily="34" charset="-120"/>
              <a:ea typeface="jf金萱 七分糖" panose="020B0800000000000000" pitchFamily="34" charset="-120"/>
            </a:endParaRP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八</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臺北市酷課雲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9"/>
              </a:rPr>
              <a:t>https://</a:t>
            </a:r>
            <a:r>
              <a:rPr lang="en-US" altLang="zh-TW" sz="2600" u="sng" dirty="0" err="1">
                <a:latin typeface="jf金萱 七分糖" panose="020B0800000000000000" pitchFamily="34" charset="-120"/>
                <a:ea typeface="jf金萱 七分糖" panose="020B0800000000000000" pitchFamily="34" charset="-120"/>
                <a:hlinkClick r:id="rId9"/>
              </a:rPr>
              <a:t>cooc.tp.edu.tw</a:t>
            </a:r>
            <a:r>
              <a:rPr lang="en-US" altLang="zh-TW" sz="2600" u="sng" dirty="0">
                <a:latin typeface="jf金萱 七分糖" panose="020B0800000000000000" pitchFamily="34" charset="-120"/>
                <a:ea typeface="jf金萱 七分糖" panose="020B0800000000000000" pitchFamily="34" charset="-120"/>
                <a:hlinkClick r:id="rId9"/>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九</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高雄市達學堂</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10"/>
              </a:rPr>
              <a:t>http://</a:t>
            </a:r>
            <a:r>
              <a:rPr lang="en-US" altLang="zh-TW" sz="2600" u="sng" dirty="0" err="1">
                <a:latin typeface="jf金萱 七分糖" panose="020B0800000000000000" pitchFamily="34" charset="-120"/>
                <a:ea typeface="jf金萱 七分糖" panose="020B0800000000000000" pitchFamily="34" charset="-120"/>
                <a:hlinkClick r:id="rId10"/>
              </a:rPr>
              <a:t>drlive.kh.edu.tw</a:t>
            </a:r>
            <a:r>
              <a:rPr lang="en-US" altLang="zh-TW" sz="2600" u="sng" dirty="0">
                <a:latin typeface="jf金萱 七分糖" panose="020B0800000000000000" pitchFamily="34" charset="-120"/>
                <a:ea typeface="jf金萱 七分糖" panose="020B0800000000000000" pitchFamily="34" charset="-120"/>
                <a:hlinkClick r:id="rId10"/>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十</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各直轄市、縣</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市</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政府建置之線上學習網站。</a:t>
            </a:r>
          </a:p>
          <a:p>
            <a:endParaRPr lang="zh-TW" altLang="en-US" sz="2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1422518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jf金萱 七分糖" panose="020B0800000000000000" pitchFamily="34" charset="-120"/>
                <a:ea typeface="jf金萱 七分糖" panose="020B0800000000000000" pitchFamily="34" charset="-120"/>
              </a:rPr>
              <a:t>  </a:t>
            </a:r>
            <a:r>
              <a:rPr lang="zh-TW" altLang="en-US" dirty="0">
                <a:latin typeface="jf金萱 七分糖" panose="020B0800000000000000" pitchFamily="34" charset="-120"/>
                <a:ea typeface="jf金萱 七分糖" panose="020B0800000000000000" pitchFamily="34" charset="-120"/>
              </a:rPr>
              <a:t>	酷課</a:t>
            </a:r>
            <a:r>
              <a:rPr lang="en-US" altLang="zh-TW" dirty="0">
                <a:latin typeface="jf金萱 七分糖" panose="020B0800000000000000" pitchFamily="34" charset="-120"/>
                <a:ea typeface="jf金萱 七分糖" panose="020B0800000000000000" pitchFamily="34" charset="-120"/>
              </a:rPr>
              <a:t>APP</a:t>
            </a:r>
            <a:r>
              <a:rPr lang="zh-TW" altLang="en-US" dirty="0">
                <a:latin typeface="jf金萱 七分糖" panose="020B0800000000000000" pitchFamily="34" charset="-120"/>
                <a:ea typeface="jf金萱 七分糖" panose="020B0800000000000000" pitchFamily="34" charset="-120"/>
              </a:rPr>
              <a:t>宣導</a:t>
            </a:r>
            <a:r>
              <a:rPr lang="en-US" altLang="zh-TW" sz="2800" dirty="0">
                <a:latin typeface="jf金萱 七分糖" panose="020B0800000000000000" pitchFamily="34" charset="-120"/>
                <a:ea typeface="jf金萱 七分糖" panose="020B0800000000000000" pitchFamily="34" charset="-120"/>
              </a:rPr>
              <a:t>(</a:t>
            </a:r>
            <a:r>
              <a:rPr lang="zh-TW" altLang="en-US" sz="2800" dirty="0">
                <a:latin typeface="jf金萱 七分糖" panose="020B0800000000000000" pitchFamily="34" charset="-120"/>
                <a:ea typeface="jf金萱 七分糖" panose="020B0800000000000000" pitchFamily="34" charset="-120"/>
              </a:rPr>
              <a:t>需先申請親子綁定，請洽註冊組</a:t>
            </a:r>
            <a:r>
              <a:rPr lang="en-US" altLang="zh-TW" sz="2800" dirty="0" smtClean="0">
                <a:latin typeface="jf金萱 七分糖" panose="020B0800000000000000" pitchFamily="34" charset="-120"/>
                <a:ea typeface="jf金萱 七分糖" panose="020B0800000000000000" pitchFamily="34" charset="-120"/>
              </a:rPr>
              <a:t>)</a:t>
            </a:r>
            <a:br>
              <a:rPr lang="en-US" altLang="zh-TW" sz="2800" dirty="0" smtClean="0">
                <a:latin typeface="jf金萱 七分糖" panose="020B0800000000000000" pitchFamily="34" charset="-120"/>
                <a:ea typeface="jf金萱 七分糖" panose="020B0800000000000000" pitchFamily="34" charset="-120"/>
              </a:rPr>
            </a:br>
            <a:r>
              <a:rPr lang="zh-TW" altLang="en-US" sz="2800" dirty="0" smtClean="0">
                <a:latin typeface="jf金萱 七分糖" panose="020B0800000000000000" pitchFamily="34" charset="-120"/>
                <a:ea typeface="jf金萱 七分糖" panose="020B0800000000000000" pitchFamily="34" charset="-120"/>
              </a:rPr>
              <a:t>功能</a:t>
            </a:r>
            <a:r>
              <a:rPr lang="zh-TW" altLang="en-US" sz="2800" dirty="0">
                <a:latin typeface="jf金萱 七分糖" panose="020B0800000000000000" pitchFamily="34" charset="-120"/>
                <a:ea typeface="jf金萱 七分糖" panose="020B0800000000000000" pitchFamily="34" charset="-120"/>
              </a:rPr>
              <a:t>陸續開放</a:t>
            </a:r>
          </a:p>
        </p:txBody>
      </p:sp>
      <p:pic>
        <p:nvPicPr>
          <p:cNvPr id="4098"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792" y="1806930"/>
            <a:ext cx="4283151" cy="43719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14" y="1828801"/>
            <a:ext cx="4072583" cy="4287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86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2391" y="448889"/>
            <a:ext cx="12192000" cy="832800"/>
          </a:xfrm>
        </p:spPr>
        <p:txBody>
          <a:bodyPr/>
          <a:lstStyle/>
          <a:p>
            <a:r>
              <a:rPr lang="zh-TW" altLang="en-US" dirty="0">
                <a:latin typeface="jf金萱 七分糖" panose="020B0800000000000000" pitchFamily="34" charset="-120"/>
                <a:ea typeface="jf金萱 七分糖" panose="020B0800000000000000" pitchFamily="34" charset="-120"/>
              </a:rPr>
              <a:t>酷課</a:t>
            </a:r>
            <a:r>
              <a:rPr lang="en-US" altLang="zh-TW" dirty="0">
                <a:latin typeface="jf金萱 七分糖" panose="020B0800000000000000" pitchFamily="34" charset="-120"/>
                <a:ea typeface="jf金萱 七分糖" panose="020B0800000000000000" pitchFamily="34" charset="-120"/>
              </a:rPr>
              <a:t>APP</a:t>
            </a:r>
            <a:r>
              <a:rPr lang="zh-TW" altLang="en-US" dirty="0">
                <a:latin typeface="jf金萱 七分糖" panose="020B0800000000000000" pitchFamily="34" charset="-120"/>
                <a:ea typeface="jf金萱 七分糖" panose="020B0800000000000000" pitchFamily="34" charset="-120"/>
              </a:rPr>
              <a:t>宣導</a:t>
            </a:r>
            <a:r>
              <a:rPr lang="en-US" altLang="zh-TW" sz="3600" dirty="0">
                <a:latin typeface="jf金萱 七分糖" panose="020B0800000000000000" pitchFamily="34" charset="-120"/>
                <a:ea typeface="jf金萱 七分糖" panose="020B0800000000000000" pitchFamily="34" charset="-120"/>
              </a:rPr>
              <a:t>(</a:t>
            </a:r>
            <a:r>
              <a:rPr lang="zh-TW" altLang="en-US" sz="3600" dirty="0">
                <a:latin typeface="jf金萱 七分糖" panose="020B0800000000000000" pitchFamily="34" charset="-120"/>
                <a:ea typeface="jf金萱 七分糖" panose="020B0800000000000000" pitchFamily="34" charset="-120"/>
              </a:rPr>
              <a:t>需先申請親子綁定，請洽註冊組</a:t>
            </a:r>
            <a:r>
              <a:rPr lang="en-US" altLang="zh-TW" sz="3600" dirty="0" smtClean="0">
                <a:latin typeface="jf金萱 七分糖" panose="020B0800000000000000" pitchFamily="34" charset="-120"/>
                <a:ea typeface="jf金萱 七分糖" panose="020B0800000000000000" pitchFamily="34" charset="-120"/>
              </a:rPr>
              <a:t>)</a:t>
            </a:r>
            <a:br>
              <a:rPr lang="en-US" altLang="zh-TW" sz="3600" dirty="0" smtClean="0">
                <a:latin typeface="jf金萱 七分糖" panose="020B0800000000000000" pitchFamily="34" charset="-120"/>
                <a:ea typeface="jf金萱 七分糖" panose="020B0800000000000000" pitchFamily="34" charset="-120"/>
              </a:rPr>
            </a:br>
            <a:r>
              <a:rPr lang="zh-TW" altLang="en-US" sz="3600" dirty="0" smtClean="0">
                <a:latin typeface="jf金萱 七分糖" panose="020B0800000000000000" pitchFamily="34" charset="-120"/>
                <a:ea typeface="jf金萱 七分糖" panose="020B0800000000000000" pitchFamily="34" charset="-120"/>
              </a:rPr>
              <a:t>功能</a:t>
            </a:r>
            <a:r>
              <a:rPr lang="zh-TW" altLang="en-US" sz="3600" dirty="0">
                <a:latin typeface="jf金萱 七分糖" panose="020B0800000000000000" pitchFamily="34" charset="-120"/>
                <a:ea typeface="jf金萱 七分糖" panose="020B0800000000000000" pitchFamily="34" charset="-120"/>
              </a:rPr>
              <a:t>陸續開放</a:t>
            </a:r>
            <a:endParaRPr lang="zh-TW" altLang="en-US" sz="3600" dirty="0"/>
          </a:p>
        </p:txBody>
      </p:sp>
      <p:pic>
        <p:nvPicPr>
          <p:cNvPr id="5122"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755" y="1682641"/>
            <a:ext cx="4265396" cy="42831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3"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343" y="1775535"/>
            <a:ext cx="3773010" cy="42518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64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27648" y="2132856"/>
            <a:ext cx="6336704" cy="212365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zh-TW" altLang="en-US"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rPr>
              <a:t>教務處宣導資料</a:t>
            </a:r>
            <a:endParaRPr lang="en-US" altLang="zh-TW"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endParaRPr>
          </a:p>
          <a:p>
            <a:pPr algn="ctr" eaLnBrk="1" hangingPunct="1">
              <a:defRPr/>
            </a:pPr>
            <a:r>
              <a:rPr lang="zh-TW" altLang="en-US" sz="6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3">
                      <a:satMod val="175000"/>
                      <a:alpha val="40000"/>
                    </a:schemeClr>
                  </a:glow>
                  <a:outerShdw blurRad="76200" dist="50800" dir="5400000" algn="tl" rotWithShape="0">
                    <a:srgbClr val="000000">
                      <a:alpha val="65000"/>
                    </a:srgbClr>
                  </a:outerShdw>
                </a:effectLst>
                <a:latin typeface="jf金萱 七分糖" panose="020B0800000000000000" pitchFamily="34" charset="-120"/>
                <a:ea typeface="jf金萱 七分糖" panose="020B0800000000000000" pitchFamily="34" charset="-120"/>
              </a:rPr>
              <a:t>七、八年級適用</a:t>
            </a: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931763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p:cNvSpPr>
            <a:spLocks noGrp="1"/>
          </p:cNvSpPr>
          <p:nvPr>
            <p:ph type="title"/>
          </p:nvPr>
        </p:nvSpPr>
        <p:spPr/>
        <p:txBody>
          <a:bodyPr/>
          <a:lstStyle/>
          <a:p>
            <a:pPr>
              <a:defRPr/>
            </a:pPr>
            <a:r>
              <a:rPr kumimoji="1" lang="zh-TW"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各年級核發畢業證書之規定</a:t>
            </a: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
            </a:r>
            <a:b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b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a:t>
            </a:r>
            <a:r>
              <a:rPr kumimoji="1" lang="zh-TW" altLang="en-US"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全年級</a:t>
            </a:r>
            <a:r>
              <a:rPr kumimoji="1" lang="en-US" altLang="zh-TW" sz="4000" b="1" dirty="0">
                <a:solidFill>
                  <a:srgbClr val="FF0000"/>
                </a:solidFill>
                <a:latin typeface="jf金萱 七分糖" panose="020B0800000000000000" pitchFamily="34" charset="-120"/>
                <a:ea typeface="jf金萱 七分糖" panose="020B0800000000000000" pitchFamily="34" charset="-120"/>
                <a:cs typeface="新細明體" pitchFamily="18" charset="-120"/>
              </a:rPr>
              <a:t>)</a:t>
            </a:r>
            <a:endParaRPr lang="zh-TW" altLang="en-US" sz="4000" b="1" dirty="0">
              <a:solidFill>
                <a:srgbClr val="FF0000"/>
              </a:solidFill>
              <a:latin typeface="jf金萱 七分糖" panose="020B0800000000000000" pitchFamily="34" charset="-120"/>
              <a:ea typeface="jf金萱 七分糖" panose="020B0800000000000000" pitchFamily="34" charset="-120"/>
            </a:endParaRPr>
          </a:p>
        </p:txBody>
      </p:sp>
      <p:sp>
        <p:nvSpPr>
          <p:cNvPr id="3" name="內容版面配置區 2"/>
          <p:cNvSpPr>
            <a:spLocks noGrp="1"/>
          </p:cNvSpPr>
          <p:nvPr>
            <p:ph idx="4294967295"/>
          </p:nvPr>
        </p:nvSpPr>
        <p:spPr>
          <a:xfrm>
            <a:off x="2414727" y="1682042"/>
            <a:ext cx="8496300" cy="4525963"/>
          </a:xfrm>
          <a:prstGeom prst="rect">
            <a:avLst/>
          </a:prstGeom>
        </p:spPr>
        <p:txBody>
          <a:bodyPr/>
          <a:lstStyle/>
          <a:p>
            <a:pPr marL="914400" lvl="1" indent="-514350">
              <a:spcBef>
                <a:spcPct val="0"/>
              </a:spcBef>
              <a:buFont typeface="Wingdings" panose="05000000000000000000" pitchFamily="2" charset="2"/>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a:latin typeface="jf金萱 七分糖" panose="020B0800000000000000" pitchFamily="34" charset="-120"/>
                <a:ea typeface="jf金萱 七分糖" panose="020B0800000000000000" pitchFamily="34" charset="-120"/>
                <a:cs typeface="細明體" pitchFamily="49" charset="-120"/>
              </a:rPr>
              <a:t>學習期間扣除學校核可之公、喪、病假，上課總</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出席率至少達</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2/3</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以上</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，且經獎懲抵銷後，</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未滿</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3</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大過</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a:t>
            </a:r>
            <a:r>
              <a:rPr kumimoji="1" lang="zh-TW" altLang="en-US" sz="3600" dirty="0">
                <a:latin typeface="jf金萱 七分糖" panose="020B0800000000000000" pitchFamily="34" charset="-120"/>
                <a:ea typeface="jf金萱 七分糖" panose="020B0800000000000000" pitchFamily="34" charset="-120"/>
              </a:rPr>
              <a:t> </a:t>
            </a:r>
            <a:endParaRPr kumimoji="1" lang="en-US" altLang="zh-TW" sz="3600" dirty="0">
              <a:latin typeface="jf金萱 七分糖" panose="020B0800000000000000" pitchFamily="34" charset="-120"/>
              <a:ea typeface="jf金萱 七分糖" panose="020B0800000000000000" pitchFamily="34" charset="-120"/>
            </a:endParaRPr>
          </a:p>
          <a:p>
            <a:pPr marL="914400" lvl="1" indent="-514350">
              <a:spcBef>
                <a:spcPct val="0"/>
              </a:spcBef>
              <a:buFont typeface="Wingdings" panose="05000000000000000000" pitchFamily="2" charset="2"/>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smtClean="0">
                <a:latin typeface="jf金萱 七分糖" panose="020B0800000000000000" pitchFamily="34" charset="-120"/>
                <a:ea typeface="jf金萱 七分糖" panose="020B0800000000000000" pitchFamily="34" charset="-120"/>
                <a:cs typeface="細明體" pitchFamily="49" charset="-120"/>
              </a:rPr>
              <a:t>八大</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學習領域有</a:t>
            </a:r>
            <a:r>
              <a:rPr kumimoji="1" lang="en-US" altLang="zh-TW"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4</a:t>
            </a:r>
            <a:r>
              <a:rPr kumimoji="1" lang="zh-TW" altLang="en-US" sz="3600" b="1" dirty="0">
                <a:solidFill>
                  <a:srgbClr val="FF0000"/>
                </a:solidFill>
                <a:latin typeface="jf金萱 七分糖" panose="020B0800000000000000" pitchFamily="34" charset="-120"/>
                <a:ea typeface="jf金萱 七分糖" panose="020B0800000000000000" pitchFamily="34" charset="-120"/>
                <a:cs typeface="細明體" pitchFamily="49" charset="-120"/>
              </a:rPr>
              <a:t>大學習領域</a:t>
            </a:r>
            <a:r>
              <a:rPr kumimoji="1" lang="zh-TW" altLang="en-US" sz="3600" dirty="0">
                <a:latin typeface="jf金萱 七分糖" panose="020B0800000000000000" pitchFamily="34" charset="-120"/>
                <a:ea typeface="jf金萱 七分糖" panose="020B0800000000000000" pitchFamily="34" charset="-120"/>
                <a:cs typeface="細明體" pitchFamily="49" charset="-120"/>
              </a:rPr>
              <a:t>以上畢業總平均成績丙等以上。</a:t>
            </a:r>
            <a:endParaRPr kumimoji="1" lang="zh-TW" altLang="en-US" sz="3600" dirty="0">
              <a:latin typeface="jf金萱 七分糖" panose="020B0800000000000000" pitchFamily="34" charset="-120"/>
              <a:ea typeface="jf金萱 七分糖" panose="020B0800000000000000" pitchFamily="34" charset="-120"/>
            </a:endParaRPr>
          </a:p>
          <a:p>
            <a:pPr indent="762000">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1" lang="zh-TW" altLang="en-US" sz="3600" dirty="0">
                <a:solidFill>
                  <a:srgbClr val="FF0000"/>
                </a:solidFill>
                <a:latin typeface="jf金萱 七分糖" panose="020B0800000000000000" pitchFamily="34" charset="-120"/>
                <a:ea typeface="jf金萱 七分糖" panose="020B0800000000000000" pitchFamily="34" charset="-120"/>
                <a:cs typeface="新細明體" pitchFamily="18" charset="-120"/>
              </a:rPr>
              <a:t>請家長注意貴子弟相關學科之評量、作業與相關學業成績，以及在校日常生活相關表現，以避免貴子弟無法畢業。</a:t>
            </a:r>
            <a:endParaRPr kumimoji="1" lang="zh-TW" altLang="en-US" sz="3600" dirty="0">
              <a:solidFill>
                <a:srgbClr val="FF0000"/>
              </a:solidFill>
              <a:latin typeface="jf金萱 七分糖" panose="020B0800000000000000" pitchFamily="34" charset="-120"/>
              <a:ea typeface="jf金萱 七分糖" panose="020B0800000000000000" pitchFamily="34" charset="-120"/>
            </a:endParaRPr>
          </a:p>
          <a:p>
            <a:pPr>
              <a:buFont typeface="Arial" charset="0"/>
              <a:buNone/>
              <a:defRPr/>
            </a:pPr>
            <a:endParaRPr lang="zh-TW" altLang="en-US" sz="3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789665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學業與成績處理</a:t>
            </a:r>
          </a:p>
        </p:txBody>
      </p:sp>
      <p:sp>
        <p:nvSpPr>
          <p:cNvPr id="2" name="內容版面配置區 1"/>
          <p:cNvSpPr>
            <a:spLocks noGrp="1"/>
          </p:cNvSpPr>
          <p:nvPr>
            <p:ph type="subTitle" idx="4294967295"/>
          </p:nvPr>
        </p:nvSpPr>
        <p:spPr>
          <a:xfrm>
            <a:off x="2299317" y="1611791"/>
            <a:ext cx="9544050" cy="415925"/>
          </a:xfrm>
          <a:prstGeom prst="rect">
            <a:avLst/>
          </a:prstGeom>
        </p:spPr>
        <p:txBody>
          <a:bodyPr>
            <a:noAutofit/>
          </a:bodyPr>
          <a:lstStyle/>
          <a:p>
            <a:pPr marL="742950" indent="-742950">
              <a:buFont typeface="+mj-lt"/>
              <a:buAutoNum type="arabicPeriod"/>
              <a:defRPr/>
            </a:pPr>
            <a:r>
              <a:rPr lang="zh-TW" altLang="en-US" sz="3600" dirty="0">
                <a:solidFill>
                  <a:srgbClr val="FF0000"/>
                </a:solidFill>
                <a:latin typeface="jf金萱 七分糖" panose="020B0800000000000000" pitchFamily="34" charset="-120"/>
                <a:ea typeface="jf金萱 七分糖" panose="020B0800000000000000" pitchFamily="34" charset="-120"/>
              </a:rPr>
              <a:t>健體、</a:t>
            </a:r>
            <a:r>
              <a:rPr lang="zh-TW" altLang="en-US" sz="3600" dirty="0" smtClean="0">
                <a:solidFill>
                  <a:srgbClr val="FF0000"/>
                </a:solidFill>
                <a:latin typeface="jf金萱 七分糖" panose="020B0800000000000000" pitchFamily="34" charset="-120"/>
                <a:ea typeface="jf金萱 七分糖" panose="020B0800000000000000" pitchFamily="34" charset="-120"/>
              </a:rPr>
              <a:t>藝術、綜合、科技</a:t>
            </a:r>
            <a:r>
              <a:rPr lang="zh-TW" altLang="en-US" sz="3600" dirty="0" smtClean="0">
                <a:latin typeface="jf金萱 七分糖" panose="020B0800000000000000" pitchFamily="34" charset="-120"/>
                <a:ea typeface="jf金萱 七分糖" panose="020B0800000000000000" pitchFamily="34" charset="-120"/>
              </a:rPr>
              <a:t>領域</a:t>
            </a:r>
            <a:r>
              <a:rPr lang="zh-TW" altLang="en-US" sz="3600" dirty="0">
                <a:latin typeface="jf金萱 七分糖" panose="020B0800000000000000" pitchFamily="34" charset="-120"/>
                <a:ea typeface="jf金萱 七分糖" panose="020B0800000000000000" pitchFamily="34" charset="-120"/>
              </a:rPr>
              <a:t>與</a:t>
            </a:r>
            <a:r>
              <a:rPr lang="zh-TW" altLang="en-US" sz="3600" u="sng" dirty="0">
                <a:solidFill>
                  <a:srgbClr val="FF0000"/>
                </a:solidFill>
                <a:latin typeface="jf金萱 七分糖" panose="020B0800000000000000" pitchFamily="34" charset="-120"/>
                <a:ea typeface="jf金萱 七分糖" panose="020B0800000000000000" pitchFamily="34" charset="-120"/>
              </a:rPr>
              <a:t>升學計分及畢業成績</a:t>
            </a:r>
            <a:r>
              <a:rPr lang="zh-TW" altLang="en-US" sz="3600" dirty="0">
                <a:latin typeface="jf金萱 七分糖" panose="020B0800000000000000" pitchFamily="34" charset="-120"/>
                <a:ea typeface="jf金萱 七分糖" panose="020B0800000000000000" pitchFamily="34" charset="-120"/>
              </a:rPr>
              <a:t>相關，務必力求每學期達丙等</a:t>
            </a:r>
            <a:r>
              <a:rPr lang="en-US" altLang="zh-TW" sz="3600" dirty="0">
                <a:latin typeface="jf金萱 七分糖" panose="020B0800000000000000" pitchFamily="34" charset="-120"/>
                <a:ea typeface="jf金萱 七分糖" panose="020B0800000000000000" pitchFamily="34" charset="-120"/>
              </a:rPr>
              <a:t>(60</a:t>
            </a:r>
            <a:r>
              <a:rPr lang="zh-TW" altLang="en-US" sz="3600" dirty="0">
                <a:latin typeface="jf金萱 七分糖" panose="020B0800000000000000" pitchFamily="34" charset="-120"/>
                <a:ea typeface="jf金萱 七分糖" panose="020B0800000000000000" pitchFamily="34" charset="-120"/>
              </a:rPr>
              <a:t>分</a:t>
            </a:r>
            <a:r>
              <a:rPr lang="en-US" altLang="zh-TW" sz="3600" dirty="0">
                <a:latin typeface="jf金萱 七分糖" panose="020B0800000000000000" pitchFamily="34" charset="-120"/>
                <a:ea typeface="jf金萱 七分糖" panose="020B0800000000000000" pitchFamily="34" charset="-120"/>
              </a:rPr>
              <a:t>) </a:t>
            </a:r>
            <a:r>
              <a:rPr lang="zh-TW" altLang="en-US" sz="3600" dirty="0">
                <a:latin typeface="jf金萱 七分糖" panose="020B0800000000000000" pitchFamily="34" charset="-120"/>
                <a:ea typeface="jf金萱 七分糖" panose="020B0800000000000000" pitchFamily="34" charset="-120"/>
              </a:rPr>
              <a:t>。</a:t>
            </a:r>
            <a:endParaRPr lang="en-US" altLang="zh-TW" sz="3600" dirty="0">
              <a:latin typeface="jf金萱 七分糖" panose="020B0800000000000000" pitchFamily="34" charset="-120"/>
              <a:ea typeface="jf金萱 七分糖" panose="020B0800000000000000" pitchFamily="34" charset="-120"/>
            </a:endParaRPr>
          </a:p>
          <a:p>
            <a:pPr marL="742950" indent="-742950">
              <a:buFont typeface="+mj-lt"/>
              <a:buAutoNum type="arabicPeriod"/>
              <a:defRPr/>
            </a:pPr>
            <a:r>
              <a:rPr lang="zh-TW" altLang="en-US" sz="3600" dirty="0">
                <a:latin typeface="jf金萱 七分糖" panose="020B0800000000000000" pitchFamily="34" charset="-120"/>
                <a:ea typeface="jf金萱 七分糖" panose="020B0800000000000000" pitchFamily="34" charset="-120"/>
              </a:rPr>
              <a:t>請留意孩子學習成效與學業成績表現，平日若</a:t>
            </a:r>
            <a:r>
              <a:rPr lang="zh-TW" altLang="en-US" sz="3600" dirty="0">
                <a:solidFill>
                  <a:srgbClr val="FF0000"/>
                </a:solidFill>
                <a:latin typeface="jf金萱 七分糖" panose="020B0800000000000000" pitchFamily="34" charset="-120"/>
                <a:ea typeface="jf金萱 七分糖" panose="020B0800000000000000" pitchFamily="34" charset="-120"/>
              </a:rPr>
              <a:t>發現落後請盡速補救</a:t>
            </a:r>
            <a:r>
              <a:rPr lang="zh-TW" altLang="en-US" sz="3600" dirty="0">
                <a:latin typeface="jf金萱 七分糖" panose="020B0800000000000000" pitchFamily="34" charset="-120"/>
                <a:ea typeface="jf金萱 七分糖" panose="020B0800000000000000" pitchFamily="34" charset="-120"/>
              </a:rPr>
              <a:t>。</a:t>
            </a:r>
            <a:endParaRPr lang="en-US" altLang="zh-TW" sz="3600" dirty="0">
              <a:latin typeface="jf金萱 七分糖" panose="020B0800000000000000" pitchFamily="34" charset="-120"/>
              <a:ea typeface="jf金萱 七分糖" panose="020B0800000000000000" pitchFamily="34" charset="-120"/>
            </a:endParaRPr>
          </a:p>
          <a:p>
            <a:pPr marL="742950" indent="-742950">
              <a:buFont typeface="+mj-lt"/>
              <a:buAutoNum type="arabicPeriod"/>
              <a:defRPr/>
            </a:pPr>
            <a:r>
              <a:rPr lang="zh-TW" altLang="en-US" sz="3600" dirty="0">
                <a:latin typeface="jf金萱 七分糖" panose="020B0800000000000000" pitchFamily="34" charset="-120"/>
                <a:ea typeface="jf金萱 七分糖" panose="020B0800000000000000" pitchFamily="34" charset="-120"/>
              </a:rPr>
              <a:t>若收到通知孩子需進行補救教學，請務必於</a:t>
            </a:r>
            <a:r>
              <a:rPr lang="zh-TW" altLang="en-US" sz="3600" dirty="0">
                <a:solidFill>
                  <a:srgbClr val="FF0000"/>
                </a:solidFill>
                <a:latin typeface="jf金萱 七分糖" panose="020B0800000000000000" pitchFamily="34" charset="-120"/>
                <a:ea typeface="jf金萱 七分糖" panose="020B0800000000000000" pitchFamily="34" charset="-120"/>
              </a:rPr>
              <a:t>期限內補行評量</a:t>
            </a:r>
            <a:r>
              <a:rPr lang="en-US" altLang="zh-TW" sz="3600" dirty="0">
                <a:solidFill>
                  <a:srgbClr val="FF0000"/>
                </a:solidFill>
                <a:latin typeface="jf金萱 七分糖" panose="020B0800000000000000" pitchFamily="34" charset="-120"/>
                <a:ea typeface="jf金萱 七分糖" panose="020B0800000000000000" pitchFamily="34" charset="-120"/>
              </a:rPr>
              <a:t>(</a:t>
            </a:r>
            <a:r>
              <a:rPr lang="en-US" altLang="zh-TW" sz="3600" dirty="0" smtClean="0">
                <a:solidFill>
                  <a:srgbClr val="FF0000"/>
                </a:solidFill>
                <a:latin typeface="jf金萱 七分糖" panose="020B0800000000000000" pitchFamily="34" charset="-120"/>
                <a:ea typeface="jf金萱 七分糖" panose="020B0800000000000000" pitchFamily="34" charset="-120"/>
              </a:rPr>
              <a:t>3/1~3/7)</a:t>
            </a:r>
            <a:r>
              <a:rPr lang="zh-TW" altLang="en-US" sz="3600" dirty="0">
                <a:solidFill>
                  <a:srgbClr val="FF0000"/>
                </a:solidFill>
                <a:latin typeface="jf金萱 七分糖" panose="020B0800000000000000" pitchFamily="34" charset="-120"/>
                <a:ea typeface="jf金萱 七分糖" panose="020B0800000000000000" pitchFamily="34" charset="-120"/>
              </a:rPr>
              <a:t>或藝能科補交</a:t>
            </a:r>
            <a:r>
              <a:rPr lang="zh-TW" altLang="en-US" sz="3600" dirty="0" smtClean="0">
                <a:solidFill>
                  <a:srgbClr val="FF0000"/>
                </a:solidFill>
                <a:latin typeface="jf金萱 七分糖" panose="020B0800000000000000" pitchFamily="34" charset="-120"/>
                <a:ea typeface="jf金萱 七分糖" panose="020B0800000000000000" pitchFamily="34" charset="-120"/>
              </a:rPr>
              <a:t>作業</a:t>
            </a:r>
            <a:r>
              <a:rPr lang="en-US" altLang="zh-TW" sz="3600" dirty="0" smtClean="0">
                <a:solidFill>
                  <a:srgbClr val="FF0000"/>
                </a:solidFill>
                <a:latin typeface="jf金萱 七分糖" panose="020B0800000000000000" pitchFamily="34" charset="-120"/>
                <a:ea typeface="jf金萱 七分糖" panose="020B0800000000000000" pitchFamily="34" charset="-120"/>
              </a:rPr>
              <a:t>2/24)</a:t>
            </a:r>
            <a:r>
              <a:rPr lang="zh-TW" altLang="en-US" sz="3600" dirty="0">
                <a:solidFill>
                  <a:srgbClr val="FF0000"/>
                </a:solidFill>
                <a:latin typeface="jf金萱 七分糖" panose="020B0800000000000000" pitchFamily="34" charset="-120"/>
                <a:ea typeface="jf金萱 七分糖" panose="020B0800000000000000" pitchFamily="34" charset="-120"/>
              </a:rPr>
              <a:t>，</a:t>
            </a:r>
            <a:r>
              <a:rPr lang="zh-TW" altLang="en-US" sz="3600" dirty="0">
                <a:latin typeface="jf金萱 七分糖" panose="020B0800000000000000" pitchFamily="34" charset="-120"/>
                <a:ea typeface="jf金萱 七分糖" panose="020B0800000000000000" pitchFamily="34" charset="-120"/>
              </a:rPr>
              <a:t>以免造成遺憾。</a:t>
            </a:r>
            <a:endParaRPr lang="en-US" altLang="zh-TW" sz="3600" dirty="0">
              <a:latin typeface="jf金萱 七分糖" panose="020B0800000000000000" pitchFamily="34" charset="-120"/>
              <a:ea typeface="jf金萱 七分糖" panose="020B0800000000000000" pitchFamily="34" charset="-120"/>
            </a:endParaRPr>
          </a:p>
          <a:p>
            <a:pPr>
              <a:buFont typeface="Arial" charset="0"/>
              <a:buNone/>
              <a:defRPr/>
            </a:pPr>
            <a:endParaRPr lang="zh-TW" altLang="en-US" sz="3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152758043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72007" y="195382"/>
            <a:ext cx="9634000" cy="832800"/>
          </a:xfrm>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作業抽查時程</a:t>
            </a:r>
          </a:p>
        </p:txBody>
      </p:sp>
      <p:sp>
        <p:nvSpPr>
          <p:cNvPr id="12" name="標題 2"/>
          <p:cNvSpPr txBox="1">
            <a:spLocks/>
          </p:cNvSpPr>
          <p:nvPr/>
        </p:nvSpPr>
        <p:spPr bwMode="auto">
          <a:xfrm>
            <a:off x="2989864" y="5466086"/>
            <a:ext cx="8229600" cy="1143000"/>
          </a:xfrm>
          <a:prstGeom prst="rect">
            <a:avLst/>
          </a:prstGeom>
          <a:noFill/>
          <a:ln w="9525">
            <a:noFill/>
            <a:miter lim="800000"/>
            <a:headEnd/>
            <a:tailEnd/>
          </a:ln>
        </p:spPr>
        <p:txBody>
          <a:bodyPr anchor="ctr"/>
          <a:lstStyle/>
          <a:p>
            <a:pPr algn="ctr">
              <a:defRPr/>
            </a:pP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請務必留意抽查與補交期限，</a:t>
            </a:r>
            <a:endParaRPr lang="en-US" altLang="zh-TW" sz="4400" b="1" dirty="0">
              <a:solidFill>
                <a:srgbClr val="FF0000"/>
              </a:solidFill>
              <a:latin typeface="jf金萱 七分糖" panose="020B0800000000000000" pitchFamily="34" charset="-120"/>
              <a:ea typeface="jf金萱 七分糖" panose="020B0800000000000000" pitchFamily="34" charset="-120"/>
              <a:cs typeface="+mj-cs"/>
            </a:endParaRPr>
          </a:p>
          <a:p>
            <a:pPr algn="ctr">
              <a:defRPr/>
            </a:pP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缺交</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1</a:t>
            </a: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科作業記</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1</a:t>
            </a: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支警告</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a:t>
            </a:r>
            <a:endParaRPr lang="zh-TW" altLang="en-US" sz="4400" b="1" dirty="0">
              <a:solidFill>
                <a:srgbClr val="FF0000"/>
              </a:solidFill>
              <a:latin typeface="jf金萱 七分糖" panose="020B0800000000000000" pitchFamily="34" charset="-120"/>
              <a:ea typeface="jf金萱 七分糖" panose="020B0800000000000000" pitchFamily="34" charset="-120"/>
              <a:cs typeface="+mj-cs"/>
            </a:endParaRPr>
          </a:p>
        </p:txBody>
      </p:sp>
      <p:grpSp>
        <p:nvGrpSpPr>
          <p:cNvPr id="13316" name="群組 1"/>
          <p:cNvGrpSpPr>
            <a:grpSpLocks/>
          </p:cNvGrpSpPr>
          <p:nvPr/>
        </p:nvGrpSpPr>
        <p:grpSpPr bwMode="auto">
          <a:xfrm>
            <a:off x="1251876" y="1144125"/>
            <a:ext cx="676275" cy="679450"/>
            <a:chOff x="1456" y="2170"/>
            <a:chExt cx="1064" cy="1070"/>
          </a:xfrm>
        </p:grpSpPr>
        <p:sp>
          <p:nvSpPr>
            <p:cNvPr id="13379" name="__TH_L7"/>
            <p:cNvSpPr>
              <a:spLocks noChangeShapeType="1"/>
            </p:cNvSpPr>
            <p:nvPr/>
          </p:nvSpPr>
          <p:spPr bwMode="auto">
            <a:xfrm>
              <a:off x="1456" y="2170"/>
              <a:ext cx="1064" cy="107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a:latin typeface="jf金萱 七分糖" panose="020B0800000000000000" pitchFamily="34" charset="-120"/>
                <a:ea typeface="jf金萱 七分糖" panose="020B0800000000000000" pitchFamily="34" charset="-120"/>
              </a:endParaRPr>
            </a:p>
          </p:txBody>
        </p:sp>
        <p:sp>
          <p:nvSpPr>
            <p:cNvPr id="13380" name="__TH_B118"/>
            <p:cNvSpPr txBox="1">
              <a:spLocks noChangeArrowheads="1"/>
            </p:cNvSpPr>
            <p:nvPr/>
          </p:nvSpPr>
          <p:spPr bwMode="auto">
            <a:xfrm>
              <a:off x="1933" y="2268"/>
              <a:ext cx="23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1" name="__TH_B129"/>
            <p:cNvSpPr txBox="1">
              <a:spLocks noChangeArrowheads="1"/>
            </p:cNvSpPr>
            <p:nvPr/>
          </p:nvSpPr>
          <p:spPr bwMode="auto">
            <a:xfrm>
              <a:off x="2175" y="2511"/>
              <a:ext cx="229"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2" name="__TH_B2110"/>
            <p:cNvSpPr txBox="1">
              <a:spLocks noChangeArrowheads="1"/>
            </p:cNvSpPr>
            <p:nvPr/>
          </p:nvSpPr>
          <p:spPr bwMode="auto">
            <a:xfrm>
              <a:off x="1597" y="2642"/>
              <a:ext cx="39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3" name="__TH_B2211"/>
            <p:cNvSpPr txBox="1">
              <a:spLocks noChangeArrowheads="1"/>
            </p:cNvSpPr>
            <p:nvPr/>
          </p:nvSpPr>
          <p:spPr bwMode="auto">
            <a:xfrm>
              <a:off x="1866" y="2913"/>
              <a:ext cx="2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grpSp>
      <p:graphicFrame>
        <p:nvGraphicFramePr>
          <p:cNvPr id="2" name="表格 1"/>
          <p:cNvGraphicFramePr>
            <a:graphicFrameLocks noGrp="1"/>
          </p:cNvGraphicFramePr>
          <p:nvPr>
            <p:extLst/>
          </p:nvPr>
        </p:nvGraphicFramePr>
        <p:xfrm>
          <a:off x="2523733" y="1065321"/>
          <a:ext cx="9097136" cy="3993767"/>
        </p:xfrm>
        <a:graphic>
          <a:graphicData uri="http://schemas.openxmlformats.org/drawingml/2006/table">
            <a:tbl>
              <a:tblPr firstRow="1" firstCol="1" lastRow="1" lastCol="1" bandRow="1" bandCol="1">
                <a:tableStyleId>{BDBED569-4797-4DF1-A0F4-6AAB3CD982D8}</a:tableStyleId>
              </a:tblPr>
              <a:tblGrid>
                <a:gridCol w="985033"/>
                <a:gridCol w="793240"/>
                <a:gridCol w="792311"/>
                <a:gridCol w="886344"/>
                <a:gridCol w="900309"/>
                <a:gridCol w="778344"/>
                <a:gridCol w="792311"/>
                <a:gridCol w="792311"/>
                <a:gridCol w="792311"/>
                <a:gridCol w="792311"/>
                <a:gridCol w="792311"/>
              </a:tblGrid>
              <a:tr h="1372291">
                <a:tc>
                  <a:txBody>
                    <a:bodyPr/>
                    <a:lstStyle/>
                    <a:p>
                      <a:pPr algn="ctr"/>
                      <a:r>
                        <a:rPr lang="zh-TW" sz="1600" b="1" kern="100" dirty="0" smtClean="0">
                          <a:effectLst/>
                        </a:rPr>
                        <a:t>科目</a:t>
                      </a:r>
                      <a:endParaRPr lang="en-US" altLang="zh-TW" sz="1600" b="1" kern="100" dirty="0" smtClean="0">
                        <a:effectLst/>
                      </a:endParaRPr>
                    </a:p>
                    <a:p>
                      <a:pPr algn="ctr"/>
                      <a:endParaRPr lang="zh-TW" sz="1600" b="1" kern="100" dirty="0">
                        <a:effectLst/>
                      </a:endParaRPr>
                    </a:p>
                    <a:p>
                      <a:pPr algn="ctr"/>
                      <a:r>
                        <a:rPr lang="en-US" altLang="zh-TW" sz="1600" b="1" kern="100" dirty="0" smtClean="0">
                          <a:effectLst/>
                        </a:rPr>
                        <a:t>       </a:t>
                      </a:r>
                      <a:r>
                        <a:rPr lang="zh-TW" sz="1600" b="1" kern="100" dirty="0" smtClean="0">
                          <a:effectLst/>
                        </a:rPr>
                        <a:t>年級</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國文</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英語</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數學</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七：生物</a:t>
                      </a:r>
                    </a:p>
                    <a:p>
                      <a:pPr algn="ctr">
                        <a:tabLst>
                          <a:tab pos="2637155" algn="ctr"/>
                          <a:tab pos="5274310" algn="r"/>
                        </a:tabLst>
                      </a:pPr>
                      <a:r>
                        <a:rPr lang="zh-TW" sz="1600" b="1" kern="100" dirty="0">
                          <a:effectLst/>
                        </a:rPr>
                        <a:t>八：理化</a:t>
                      </a:r>
                    </a:p>
                    <a:p>
                      <a:pPr algn="ctr">
                        <a:tabLst>
                          <a:tab pos="2637155" algn="ctr"/>
                          <a:tab pos="5274310" algn="r"/>
                        </a:tabLst>
                      </a:pPr>
                      <a:r>
                        <a:rPr lang="zh-TW" sz="1600" b="1" kern="100" dirty="0">
                          <a:effectLst/>
                        </a:rPr>
                        <a:t>九：理化</a:t>
                      </a:r>
                    </a:p>
                    <a:p>
                      <a:pPr algn="ctr">
                        <a:tabLst>
                          <a:tab pos="2637155" algn="ctr"/>
                          <a:tab pos="5274310" algn="r"/>
                        </a:tabLst>
                      </a:pPr>
                      <a:r>
                        <a:rPr lang="en-US" sz="1600" b="1" kern="100" dirty="0">
                          <a:effectLst/>
                        </a:rPr>
                        <a:t>   </a:t>
                      </a:r>
                      <a:r>
                        <a:rPr lang="en-US" sz="1600" b="1" kern="100" dirty="0" smtClean="0">
                          <a:effectLst/>
                        </a:rPr>
                        <a:t>   </a:t>
                      </a:r>
                      <a:r>
                        <a:rPr lang="zh-TW" sz="1600" b="1" kern="100" dirty="0" smtClean="0">
                          <a:effectLst/>
                        </a:rPr>
                        <a:t>地</a:t>
                      </a:r>
                      <a:r>
                        <a:rPr lang="zh-TW" sz="1600" b="1" kern="100" dirty="0">
                          <a:effectLst/>
                        </a:rPr>
                        <a:t>科</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36195" marR="36195" marT="0" marB="0" anchor="ctr"/>
                </a:tc>
                <a:tc>
                  <a:txBody>
                    <a:bodyPr/>
                    <a:lstStyle/>
                    <a:p>
                      <a:pPr algn="ctr">
                        <a:tabLst>
                          <a:tab pos="2637155" algn="ctr"/>
                          <a:tab pos="5274310" algn="r"/>
                        </a:tabLst>
                      </a:pPr>
                      <a:r>
                        <a:rPr lang="zh-TW" sz="1600" b="1" kern="100" dirty="0" smtClean="0">
                          <a:effectLst/>
                        </a:rPr>
                        <a:t>生涯</a:t>
                      </a:r>
                      <a:endParaRPr lang="en-US" altLang="zh-TW" sz="1600" b="1" kern="100" dirty="0" smtClean="0">
                        <a:effectLst/>
                      </a:endParaRPr>
                    </a:p>
                    <a:p>
                      <a:pPr algn="ctr">
                        <a:tabLst>
                          <a:tab pos="2637155" algn="ctr"/>
                          <a:tab pos="5274310" algn="r"/>
                        </a:tabLst>
                      </a:pPr>
                      <a:r>
                        <a:rPr lang="zh-TW" sz="1600" b="1" kern="100" dirty="0" smtClean="0">
                          <a:effectLst/>
                        </a:rPr>
                        <a:t>檔案</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健教</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歷史</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地理</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tabLst>
                          <a:tab pos="2637155" algn="ctr"/>
                          <a:tab pos="5274310" algn="r"/>
                        </a:tabLst>
                      </a:pPr>
                      <a:r>
                        <a:rPr lang="zh-TW" sz="1600" b="1" u="none" strike="noStrike" kern="100" cap="none">
                          <a:effectLst/>
                          <a:sym typeface="Arial"/>
                        </a:rPr>
                        <a:t>公民</a:t>
                      </a:r>
                      <a:endParaRPr lang="zh-TW" sz="1600" b="1" i="0" u="none" strike="noStrike" kern="100" cap="none">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tabLst>
                          <a:tab pos="2637155" algn="ctr"/>
                          <a:tab pos="5274310" algn="r"/>
                        </a:tabLst>
                      </a:pPr>
                      <a:endParaRPr lang="en-US" altLang="zh-TW" sz="1600" b="1" kern="100" dirty="0" smtClean="0">
                        <a:effectLst/>
                      </a:endParaRPr>
                    </a:p>
                    <a:p>
                      <a:pPr algn="ctr">
                        <a:tabLst>
                          <a:tab pos="2637155" algn="ctr"/>
                          <a:tab pos="5274310" algn="r"/>
                        </a:tabLst>
                      </a:pPr>
                      <a:endParaRPr lang="en-US" altLang="zh-TW" sz="1600" b="1" kern="100" dirty="0" smtClean="0">
                        <a:effectLst/>
                      </a:endParaRPr>
                    </a:p>
                    <a:p>
                      <a:pPr algn="ctr">
                        <a:tabLst>
                          <a:tab pos="2637155" algn="ctr"/>
                          <a:tab pos="5274310" algn="r"/>
                        </a:tabLst>
                      </a:pPr>
                      <a:r>
                        <a:rPr lang="zh-TW" sz="1600" b="1" kern="100" dirty="0" smtClean="0">
                          <a:effectLst/>
                        </a:rPr>
                        <a:t>聯絡</a:t>
                      </a:r>
                      <a:r>
                        <a:rPr lang="zh-TW" sz="1600" b="1" kern="100" dirty="0">
                          <a:effectLst/>
                        </a:rPr>
                        <a:t>簿</a:t>
                      </a:r>
                    </a:p>
                    <a:p>
                      <a:pPr algn="ctr">
                        <a:tabLst>
                          <a:tab pos="2637155" algn="ctr"/>
                          <a:tab pos="5274310" algn="r"/>
                        </a:tabLst>
                      </a:pPr>
                      <a:r>
                        <a:rPr lang="zh-TW" sz="1600" b="1" kern="100" dirty="0">
                          <a:effectLst/>
                        </a:rPr>
                        <a:t>抽查</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791362">
                <a:tc>
                  <a:txBody>
                    <a:bodyPr/>
                    <a:lstStyle/>
                    <a:p>
                      <a:pPr algn="ctr">
                        <a:tabLst>
                          <a:tab pos="2637155" algn="ctr"/>
                          <a:tab pos="5274310" algn="r"/>
                        </a:tabLst>
                      </a:pPr>
                      <a:r>
                        <a:rPr lang="zh-TW" sz="1600" b="1" kern="100">
                          <a:effectLst/>
                        </a:rPr>
                        <a:t>七年級</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4/6</a:t>
                      </a:r>
                      <a:r>
                        <a:rPr lang="zh-TW" sz="1600" b="1" kern="100">
                          <a:effectLst/>
                        </a:rPr>
                        <a:t>（三）</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4/11</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4/18</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4/25</a:t>
                      </a:r>
                      <a:endParaRPr lang="zh-TW" sz="1600" b="1" kern="100" dirty="0">
                        <a:effectLst/>
                      </a:endParaRPr>
                    </a:p>
                    <a:p>
                      <a:pPr algn="ct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6/6</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5/2</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5/16</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5/23</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r>
                        <a:rPr lang="en-US" sz="1600" b="1" u="none" strike="noStrike" kern="100" cap="none">
                          <a:effectLst/>
                          <a:sym typeface="Arial"/>
                        </a:rPr>
                        <a:t>5/30</a:t>
                      </a:r>
                      <a:r>
                        <a:rPr lang="zh-TW" sz="1600" b="1" u="none" strike="noStrike" kern="100" cap="none">
                          <a:effectLst/>
                          <a:sym typeface="Arial"/>
                        </a:rPr>
                        <a:t>（一）</a:t>
                      </a:r>
                      <a:endParaRPr lang="zh-TW" sz="1600" b="1" i="0" u="none" strike="noStrike" kern="100" cap="none">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endParaRPr lang="en-US" sz="1600" b="1" kern="100" dirty="0" smtClean="0">
                        <a:effectLst/>
                      </a:endParaRPr>
                    </a:p>
                    <a:p>
                      <a:pPr algn="ctr"/>
                      <a:r>
                        <a:rPr lang="en-US" sz="1600" b="1" kern="100" dirty="0" smtClean="0">
                          <a:effectLst/>
                        </a:rPr>
                        <a:t>4/11</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854754">
                <a:tc>
                  <a:txBody>
                    <a:bodyPr/>
                    <a:lstStyle/>
                    <a:p>
                      <a:pPr algn="ctr">
                        <a:tabLst>
                          <a:tab pos="2637155" algn="ctr"/>
                          <a:tab pos="5274310" algn="r"/>
                        </a:tabLst>
                      </a:pPr>
                      <a:r>
                        <a:rPr lang="zh-TW" sz="1600" b="1" kern="100">
                          <a:effectLst/>
                        </a:rPr>
                        <a:t>八年級</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4/6</a:t>
                      </a:r>
                      <a:r>
                        <a:rPr lang="zh-TW" sz="1600" b="1" kern="100">
                          <a:effectLst/>
                        </a:rPr>
                        <a:t>（三）</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4/12</a:t>
                      </a: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4/19</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4/26</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 </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5/3</a:t>
                      </a:r>
                      <a:endParaRPr lang="zh-TW" sz="1600" b="1" kern="100" dirty="0">
                        <a:effectLst/>
                      </a:endParaRPr>
                    </a:p>
                    <a:p>
                      <a:pPr algn="ct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endParaRPr lang="en-US" sz="1600" b="1" kern="100" dirty="0" smtClean="0">
                        <a:effectLst/>
                      </a:endParaRPr>
                    </a:p>
                    <a:p>
                      <a:pPr algn="ctr"/>
                      <a:r>
                        <a:rPr lang="en-US" sz="1600" b="1" kern="100" dirty="0" smtClean="0">
                          <a:effectLst/>
                        </a:rPr>
                        <a:t>5/17</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c>
                  <a:txBody>
                    <a:bodyPr/>
                    <a:lstStyle/>
                    <a:p>
                      <a:pPr algn="ctr"/>
                      <a:r>
                        <a:rPr lang="en-US" sz="1600" b="1" kern="100" dirty="0">
                          <a:effectLst/>
                        </a:rPr>
                        <a:t>5/24</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endParaRPr lang="en-US" sz="1600" b="1" u="none" strike="noStrike" kern="100" cap="none" dirty="0" smtClean="0">
                        <a:effectLst/>
                        <a:sym typeface="Arial"/>
                      </a:endParaRPr>
                    </a:p>
                    <a:p>
                      <a:pPr marR="0" algn="ctr" rtl="0">
                        <a:lnSpc>
                          <a:spcPct val="100000"/>
                        </a:lnSpc>
                        <a:spcBef>
                          <a:spcPts val="0"/>
                        </a:spcBef>
                        <a:spcAft>
                          <a:spcPts val="0"/>
                        </a:spcAft>
                        <a:buNone/>
                      </a:pPr>
                      <a:r>
                        <a:rPr lang="en-US" sz="1600" b="1" u="none" strike="noStrike" kern="100" cap="none" dirty="0" smtClean="0">
                          <a:effectLst/>
                          <a:sym typeface="Arial"/>
                        </a:rPr>
                        <a:t>5/31</a:t>
                      </a:r>
                      <a:r>
                        <a:rPr lang="zh-TW" sz="1600" b="1" u="none" strike="noStrike" kern="100" cap="none" dirty="0">
                          <a:effectLst/>
                          <a:sym typeface="Arial"/>
                        </a:rPr>
                        <a:t>（二）</a:t>
                      </a:r>
                      <a:endParaRPr lang="zh-TW" sz="1600" b="1" i="0" u="none" strike="noStrike" kern="100" cap="none" dirty="0">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tc>
                <a:tc>
                  <a:txBody>
                    <a:bodyPr/>
                    <a:lstStyle/>
                    <a:p>
                      <a:pPr algn="ctr"/>
                      <a:endParaRPr lang="en-US" sz="1600" b="1" kern="100" dirty="0" smtClean="0">
                        <a:effectLst/>
                      </a:endParaRPr>
                    </a:p>
                    <a:p>
                      <a:pPr algn="ctr"/>
                      <a:r>
                        <a:rPr lang="en-US" sz="1600" b="1" kern="100" dirty="0" smtClean="0">
                          <a:effectLst/>
                        </a:rPr>
                        <a:t>4/12</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791362">
                <a:tc>
                  <a:txBody>
                    <a:bodyPr/>
                    <a:lstStyle/>
                    <a:p>
                      <a:pPr algn="ctr">
                        <a:tabLst>
                          <a:tab pos="2637155" algn="ctr"/>
                          <a:tab pos="5274310" algn="r"/>
                        </a:tabLst>
                      </a:pPr>
                      <a:r>
                        <a:rPr lang="zh-TW" sz="1600" b="1" kern="100" dirty="0">
                          <a:effectLst/>
                        </a:rPr>
                        <a:t>九年級</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3/7</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3/8</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smtClean="0">
                          <a:effectLst/>
                        </a:rPr>
                        <a:t>3/9</a:t>
                      </a:r>
                    </a:p>
                    <a:p>
                      <a:pPr algn="ctr"/>
                      <a:r>
                        <a:rPr lang="zh-TW" sz="1600" b="1" kern="100" dirty="0" smtClean="0">
                          <a:effectLst/>
                        </a:rPr>
                        <a:t>（</a:t>
                      </a:r>
                      <a:r>
                        <a:rPr lang="zh-TW" sz="1600" b="1" kern="100" dirty="0">
                          <a:effectLst/>
                        </a:rPr>
                        <a:t>三）</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3/10</a:t>
                      </a:r>
                      <a:endParaRPr lang="zh-TW" sz="1600" b="1" kern="100">
                        <a:effectLst/>
                      </a:endParaRPr>
                    </a:p>
                    <a:p>
                      <a:pPr algn="ctr">
                        <a:tabLst>
                          <a:tab pos="2637155" algn="ctr"/>
                          <a:tab pos="5274310" algn="r"/>
                        </a:tabLst>
                      </a:pPr>
                      <a:r>
                        <a:rPr lang="zh-TW" sz="1600" b="1" kern="100">
                          <a:effectLst/>
                        </a:rPr>
                        <a:t>（四）</a:t>
                      </a:r>
                    </a:p>
                    <a:p>
                      <a:pPr algn="ctr">
                        <a:tabLst>
                          <a:tab pos="2637155" algn="ctr"/>
                          <a:tab pos="5274310" algn="r"/>
                        </a:tabLst>
                      </a:pPr>
                      <a:r>
                        <a:rPr lang="en-US" sz="1600" b="1" kern="100">
                          <a:effectLst/>
                        </a:rPr>
                        <a:t>3/11</a:t>
                      </a:r>
                      <a:endParaRPr lang="zh-TW" sz="1600" b="1" kern="100">
                        <a:effectLst/>
                      </a:endParaRPr>
                    </a:p>
                    <a:p>
                      <a:pPr algn="ctr">
                        <a:tabLst>
                          <a:tab pos="2637155" algn="ctr"/>
                          <a:tab pos="5274310" algn="r"/>
                        </a:tabLst>
                      </a:pPr>
                      <a:r>
                        <a:rPr lang="en-US" sz="1600" b="1" kern="100">
                          <a:effectLst/>
                        </a:rPr>
                        <a:t>(</a:t>
                      </a:r>
                      <a:r>
                        <a:rPr lang="zh-TW" sz="1600" b="1" kern="100">
                          <a:effectLst/>
                        </a:rPr>
                        <a:t>五</a:t>
                      </a:r>
                      <a:r>
                        <a:rPr lang="en-US" sz="1600" b="1" kern="100">
                          <a:effectLst/>
                        </a:rPr>
                        <a:t>)</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en-US" sz="1600" b="1" kern="100">
                          <a:effectLst/>
                        </a:rPr>
                        <a:t> </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c>
                  <a:txBody>
                    <a:bodyPr/>
                    <a:lstStyle/>
                    <a:p>
                      <a:pPr algn="ctr">
                        <a:tabLst>
                          <a:tab pos="2637155" algn="ctr"/>
                          <a:tab pos="5274310" algn="r"/>
                        </a:tabLst>
                      </a:pPr>
                      <a:r>
                        <a:rPr lang="en-US" sz="1600" b="1" kern="100">
                          <a:effectLst/>
                        </a:rPr>
                        <a:t>--</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3/14</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3/15</a:t>
                      </a:r>
                      <a:endParaRPr lang="zh-TW" sz="1600" b="1" kern="100" dirty="0">
                        <a:effectLst/>
                      </a:endParaRPr>
                    </a:p>
                    <a:p>
                      <a:pPr algn="ct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r>
                        <a:rPr lang="en-US" sz="1600" b="1" u="none" strike="noStrike" kern="100" cap="none" dirty="0">
                          <a:effectLst/>
                          <a:sym typeface="Arial"/>
                        </a:rPr>
                        <a:t>3/16</a:t>
                      </a:r>
                      <a:endParaRPr lang="zh-TW" sz="1600" b="1" u="none" strike="noStrike" kern="100" cap="none" dirty="0">
                        <a:effectLst/>
                        <a:sym typeface="Arial"/>
                      </a:endParaRPr>
                    </a:p>
                    <a:p>
                      <a:pPr marR="0" algn="ctr" rtl="0">
                        <a:lnSpc>
                          <a:spcPct val="100000"/>
                        </a:lnSpc>
                        <a:spcBef>
                          <a:spcPts val="0"/>
                        </a:spcBef>
                        <a:spcAft>
                          <a:spcPts val="0"/>
                        </a:spcAft>
                        <a:buNone/>
                      </a:pPr>
                      <a:r>
                        <a:rPr lang="zh-TW" sz="1600" b="1" u="none" strike="noStrike" kern="100" cap="none" dirty="0">
                          <a:effectLst/>
                          <a:sym typeface="Arial"/>
                        </a:rPr>
                        <a:t>（三）</a:t>
                      </a:r>
                      <a:endParaRPr lang="zh-TW" sz="1600" b="1" i="0" u="none" strike="noStrike" kern="100" cap="none" dirty="0">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r>
                        <a:rPr lang="en-US" sz="1600" b="1" kern="100" dirty="0">
                          <a:effectLst/>
                        </a:rPr>
                        <a:t> </a:t>
                      </a:r>
                      <a:endParaRPr lang="zh-TW" sz="1600" b="1" kern="100" dirty="0">
                        <a:effectLst/>
                      </a:endParaRPr>
                    </a:p>
                    <a:p>
                      <a:pPr algn="ctr"/>
                      <a:r>
                        <a:rPr lang="en-US" sz="1600" b="1" kern="100" dirty="0">
                          <a:effectLst/>
                        </a:rPr>
                        <a:t>3/21</a:t>
                      </a:r>
                      <a:endParaRPr lang="zh-TW" sz="1600" b="1" kern="100" dirty="0">
                        <a:effectLst/>
                      </a:endParaRPr>
                    </a:p>
                    <a:p>
                      <a:pPr algn="ctr"/>
                      <a:r>
                        <a:rPr lang="en-US" sz="1600" b="1" kern="100" dirty="0">
                          <a:effectLst/>
                        </a:rPr>
                        <a:t>(</a:t>
                      </a:r>
                      <a:r>
                        <a:rPr lang="zh-TW" sz="1600" b="1" kern="100" dirty="0">
                          <a:effectLst/>
                        </a:rPr>
                        <a:t>一</a:t>
                      </a:r>
                      <a:r>
                        <a:rPr lang="en-US" sz="1600" b="1" kern="100" dirty="0">
                          <a:effectLst/>
                        </a:rPr>
                        <a:t>)</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46649919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774" y="253581"/>
            <a:ext cx="12192000" cy="832800"/>
          </a:xfrm>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七、八</a:t>
            </a:r>
            <a:r>
              <a:rPr lang="zh-TW" altLang="zh-TW" sz="4000" b="1" dirty="0">
                <a:solidFill>
                  <a:srgbClr val="FF0000"/>
                </a:solidFill>
                <a:latin typeface="jf金萱 七分糖" panose="020B0800000000000000" pitchFamily="34" charset="-120"/>
                <a:ea typeface="jf金萱 七分糖" panose="020B0800000000000000" pitchFamily="34" charset="-120"/>
              </a:rPr>
              <a:t>年級</a:t>
            </a:r>
            <a:r>
              <a:rPr lang="zh-TW" altLang="en-US" sz="4000" b="1" dirty="0">
                <a:solidFill>
                  <a:srgbClr val="FF0000"/>
                </a:solidFill>
                <a:latin typeface="jf金萱 七分糖" panose="020B0800000000000000" pitchFamily="34" charset="-120"/>
                <a:ea typeface="jf金萱 七分糖" panose="020B0800000000000000" pitchFamily="34" charset="-120"/>
              </a:rPr>
              <a:t>定期考</a:t>
            </a:r>
            <a:r>
              <a:rPr lang="zh-TW" altLang="zh-TW" sz="4000" b="1" dirty="0">
                <a:solidFill>
                  <a:srgbClr val="FF0000"/>
                </a:solidFill>
                <a:latin typeface="jf金萱 七分糖" panose="020B0800000000000000" pitchFamily="34" charset="-120"/>
                <a:ea typeface="jf金萱 七分糖" panose="020B0800000000000000" pitchFamily="34" charset="-120"/>
              </a:rPr>
              <a:t>試</a:t>
            </a:r>
            <a:r>
              <a:rPr lang="zh-TW" altLang="en-US" sz="4000" b="1" dirty="0">
                <a:solidFill>
                  <a:srgbClr val="FF0000"/>
                </a:solidFill>
                <a:latin typeface="jf金萱 七分糖" panose="020B0800000000000000" pitchFamily="34" charset="-120"/>
                <a:ea typeface="jf金萱 七分糖" panose="020B0800000000000000" pitchFamily="34" charset="-120"/>
              </a:rPr>
              <a:t>與成績計算</a:t>
            </a:r>
            <a:endParaRPr lang="zh-TW" altLang="en-US" sz="4000" dirty="0">
              <a:solidFill>
                <a:srgbClr val="FF0000"/>
              </a:solidFill>
              <a:latin typeface="jf金萱 七分糖" panose="020B0800000000000000" pitchFamily="34" charset="-120"/>
              <a:ea typeface="jf金萱 七分糖" panose="020B0800000000000000" pitchFamily="34" charset="-120"/>
            </a:endParaRPr>
          </a:p>
        </p:txBody>
      </p:sp>
      <p:sp>
        <p:nvSpPr>
          <p:cNvPr id="63491" name="內容版面配置區 2"/>
          <p:cNvSpPr>
            <a:spLocks noGrp="1"/>
          </p:cNvSpPr>
          <p:nvPr>
            <p:ph idx="4294967295"/>
          </p:nvPr>
        </p:nvSpPr>
        <p:spPr>
          <a:xfrm>
            <a:off x="1855433" y="1214315"/>
            <a:ext cx="9951868" cy="5111750"/>
          </a:xfrm>
          <a:prstGeom prst="rect">
            <a:avLst/>
          </a:prstGeom>
        </p:spPr>
        <p:txBody>
          <a:bodyPr/>
          <a:lstStyle/>
          <a:p>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一</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1</a:t>
            </a:r>
            <a:r>
              <a:rPr lang="zh-TW" altLang="zh-TW" sz="3200" dirty="0">
                <a:latin typeface="jf金萱 七分糖" panose="020B0800000000000000" pitchFamily="34" charset="-120"/>
                <a:ea typeface="jf金萱 七分糖" panose="020B0800000000000000" pitchFamily="34" charset="-120"/>
              </a:rPr>
              <a:t>次定期評量</a:t>
            </a:r>
            <a:r>
              <a:rPr lang="zh-TW" altLang="en-US" sz="3200" dirty="0">
                <a:latin typeface="jf金萱 七分糖" panose="020B0800000000000000" pitchFamily="34" charset="-120"/>
                <a:ea typeface="jf金萱 七分糖" panose="020B0800000000000000" pitchFamily="34" charset="-120"/>
              </a:rPr>
              <a:t>：</a:t>
            </a:r>
            <a:r>
              <a:rPr lang="en-US" altLang="zh-TW" sz="3200" dirty="0" smtClean="0">
                <a:latin typeface="jf金萱 七分糖" panose="020B0800000000000000" pitchFamily="34" charset="-120"/>
                <a:ea typeface="jf金萱 七分糖" panose="020B0800000000000000" pitchFamily="34" charset="-120"/>
              </a:rPr>
              <a:t>111/3/30-31</a:t>
            </a:r>
            <a:endParaRPr lang="en-US" altLang="zh-TW" sz="3200" dirty="0">
              <a:latin typeface="jf金萱 七分糖" panose="020B0800000000000000" pitchFamily="34" charset="-120"/>
              <a:ea typeface="jf金萱 七分糖" panose="020B0800000000000000" pitchFamily="34" charset="-120"/>
            </a:endParaRPr>
          </a:p>
          <a:p>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二</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2</a:t>
            </a:r>
            <a:r>
              <a:rPr lang="zh-TW" altLang="zh-TW" sz="3200" dirty="0">
                <a:latin typeface="jf金萱 七分糖" panose="020B0800000000000000" pitchFamily="34" charset="-120"/>
                <a:ea typeface="jf金萱 七分糖" panose="020B0800000000000000" pitchFamily="34" charset="-120"/>
              </a:rPr>
              <a:t>次定期評量</a:t>
            </a:r>
            <a:r>
              <a:rPr lang="zh-TW" altLang="en-US" sz="3200" dirty="0">
                <a:latin typeface="jf金萱 七分糖" panose="020B0800000000000000" pitchFamily="34" charset="-120"/>
                <a:ea typeface="jf金萱 七分糖" panose="020B0800000000000000" pitchFamily="34" charset="-120"/>
              </a:rPr>
              <a:t>：</a:t>
            </a:r>
            <a:r>
              <a:rPr lang="en-US" altLang="zh-TW" sz="3200" dirty="0" smtClean="0">
                <a:latin typeface="jf金萱 七分糖" panose="020B0800000000000000" pitchFamily="34" charset="-120"/>
                <a:ea typeface="jf金萱 七分糖" panose="020B0800000000000000" pitchFamily="34" charset="-120"/>
              </a:rPr>
              <a:t>111/5/12-13</a:t>
            </a:r>
            <a:endParaRPr lang="en-US" altLang="zh-TW" sz="3200" dirty="0">
              <a:latin typeface="jf金萱 七分糖" panose="020B0800000000000000" pitchFamily="34" charset="-120"/>
              <a:ea typeface="jf金萱 七分糖" panose="020B0800000000000000" pitchFamily="34" charset="-120"/>
            </a:endParaRPr>
          </a:p>
          <a:p>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三</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3</a:t>
            </a:r>
            <a:r>
              <a:rPr lang="zh-TW" altLang="zh-TW" sz="3200" dirty="0">
                <a:latin typeface="jf金萱 七分糖" panose="020B0800000000000000" pitchFamily="34" charset="-120"/>
                <a:ea typeface="jf金萱 七分糖" panose="020B0800000000000000" pitchFamily="34" charset="-120"/>
              </a:rPr>
              <a:t>次定期評量</a:t>
            </a:r>
            <a:r>
              <a:rPr lang="zh-TW" altLang="en-US" sz="3200" dirty="0">
                <a:latin typeface="jf金萱 七分糖" panose="020B0800000000000000" pitchFamily="34" charset="-120"/>
                <a:ea typeface="jf金萱 七分糖" panose="020B0800000000000000" pitchFamily="34" charset="-120"/>
              </a:rPr>
              <a:t>：</a:t>
            </a:r>
            <a:r>
              <a:rPr lang="en-US" altLang="zh-TW" sz="3200" dirty="0" smtClean="0">
                <a:latin typeface="jf金萱 七分糖" panose="020B0800000000000000" pitchFamily="34" charset="-120"/>
                <a:ea typeface="jf金萱 七分糖" panose="020B0800000000000000" pitchFamily="34" charset="-120"/>
              </a:rPr>
              <a:t>111/6/28-29</a:t>
            </a:r>
            <a:endParaRPr lang="en-US" altLang="zh-TW" sz="3200" dirty="0">
              <a:latin typeface="jf金萱 七分糖" panose="020B0800000000000000" pitchFamily="34" charset="-120"/>
              <a:ea typeface="jf金萱 七分糖" panose="020B0800000000000000" pitchFamily="34" charset="-120"/>
            </a:endParaRPr>
          </a:p>
          <a:p>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社會科為</a:t>
            </a:r>
            <a:r>
              <a:rPr lang="en-US" altLang="zh-TW" sz="3200" dirty="0" smtClean="0">
                <a:latin typeface="jf金萱 七分糖" panose="020B0800000000000000" pitchFamily="34" charset="-120"/>
                <a:ea typeface="jf金萱 七分糖" panose="020B0800000000000000" pitchFamily="34" charset="-120"/>
              </a:rPr>
              <a:t>3</a:t>
            </a:r>
            <a:r>
              <a:rPr lang="zh-TW" altLang="en-US" sz="3200" dirty="0" smtClean="0">
                <a:latin typeface="jf金萱 七分糖" panose="020B0800000000000000" pitchFamily="34" charset="-120"/>
                <a:ea typeface="jf金萱 七分糖" panose="020B0800000000000000" pitchFamily="34" charset="-120"/>
              </a:rPr>
              <a:t>科合卷考試。</a:t>
            </a:r>
            <a:endParaRPr lang="en-US" altLang="zh-TW" sz="3200" dirty="0" smtClean="0">
              <a:latin typeface="jf金萱 七分糖" panose="020B0800000000000000" pitchFamily="34" charset="-120"/>
              <a:ea typeface="jf金萱 七分糖" panose="020B0800000000000000" pitchFamily="34" charset="-120"/>
            </a:endParaRPr>
          </a:p>
          <a:p>
            <a:r>
              <a:rPr lang="en-US" altLang="zh-TW" sz="3200" dirty="0" smtClean="0">
                <a:latin typeface="jf金萱 七分糖" panose="020B0800000000000000" pitchFamily="34" charset="-120"/>
                <a:ea typeface="jf金萱 七分糖" panose="020B0800000000000000" pitchFamily="34" charset="-120"/>
              </a:rPr>
              <a:t>＊</a:t>
            </a:r>
            <a:r>
              <a:rPr lang="zh-TW" altLang="zh-TW" sz="3200" dirty="0" smtClean="0">
                <a:latin typeface="jf金萱 七分糖" panose="020B0800000000000000" pitchFamily="34" charset="-120"/>
                <a:ea typeface="jf金萱 七分糖" panose="020B0800000000000000" pitchFamily="34" charset="-120"/>
              </a:rPr>
              <a:t>為</a:t>
            </a:r>
            <a:r>
              <a:rPr lang="zh-TW" altLang="zh-TW" sz="3200" dirty="0">
                <a:latin typeface="jf金萱 七分糖" panose="020B0800000000000000" pitchFamily="34" charset="-120"/>
                <a:ea typeface="jf金萱 七分糖" panose="020B0800000000000000" pitchFamily="34" charset="-120"/>
              </a:rPr>
              <a:t>因應國中會考將作文列入</a:t>
            </a:r>
            <a:r>
              <a:rPr lang="zh-TW" altLang="en-US" sz="3200" dirty="0">
                <a:latin typeface="jf金萱 七分糖" panose="020B0800000000000000" pitchFamily="34" charset="-120"/>
                <a:ea typeface="jf金萱 七分糖" panose="020B0800000000000000" pitchFamily="34" charset="-120"/>
              </a:rPr>
              <a:t>會考總積點計算</a:t>
            </a:r>
            <a:r>
              <a:rPr lang="zh-TW" altLang="zh-TW" sz="3200" dirty="0">
                <a:latin typeface="jf金萱 七分糖" panose="020B0800000000000000" pitchFamily="34" charset="-120"/>
                <a:ea typeface="jf金萱 七分糖" panose="020B0800000000000000" pitchFamily="34" charset="-120"/>
              </a:rPr>
              <a:t>，亦提昇本校學生對寫作之重視，</a:t>
            </a:r>
            <a:r>
              <a:rPr lang="zh-TW" altLang="zh-TW" sz="3200" dirty="0">
                <a:solidFill>
                  <a:srgbClr val="FF0000"/>
                </a:solidFill>
                <a:latin typeface="jf金萱 七分糖" panose="020B0800000000000000" pitchFamily="34" charset="-120"/>
                <a:ea typeface="jf金萱 七分糖" panose="020B0800000000000000" pitchFamily="34" charset="-120"/>
              </a:rPr>
              <a:t>段考成績總分與平均之計算加計作文分數</a:t>
            </a:r>
            <a:r>
              <a:rPr lang="zh-TW" altLang="zh-TW" sz="3200" dirty="0">
                <a:latin typeface="jf金萱 七分糖" panose="020B0800000000000000" pitchFamily="34" charset="-120"/>
                <a:ea typeface="jf金萱 七分糖" panose="020B0800000000000000" pitchFamily="34" charset="-120"/>
              </a:rPr>
              <a:t>（每級分為</a:t>
            </a:r>
            <a:r>
              <a:rPr lang="en-US" altLang="zh-TW" sz="3200" dirty="0">
                <a:latin typeface="jf金萱 七分糖" panose="020B0800000000000000" pitchFamily="34" charset="-120"/>
                <a:ea typeface="jf金萱 七分糖" panose="020B0800000000000000" pitchFamily="34" charset="-120"/>
              </a:rPr>
              <a:t>2</a:t>
            </a:r>
            <a:r>
              <a:rPr lang="zh-TW" altLang="zh-TW" sz="3200" dirty="0">
                <a:latin typeface="jf金萱 七分糖" panose="020B0800000000000000" pitchFamily="34" charset="-120"/>
                <a:ea typeface="jf金萱 七分糖" panose="020B0800000000000000" pitchFamily="34" charset="-120"/>
              </a:rPr>
              <a:t>分計算），請家長留意</a:t>
            </a:r>
            <a:r>
              <a:rPr lang="zh-TW" altLang="en-US" sz="3200" dirty="0">
                <a:latin typeface="jf金萱 七分糖" panose="020B0800000000000000" pitchFamily="34" charset="-120"/>
                <a:ea typeface="jf金萱 七分糖" panose="020B0800000000000000" pitchFamily="34" charset="-120"/>
              </a:rPr>
              <a:t>。</a:t>
            </a:r>
            <a:endParaRPr lang="en-US" altLang="zh-TW" sz="3200" dirty="0">
              <a:latin typeface="jf金萱 七分糖" panose="020B0800000000000000" pitchFamily="34" charset="-120"/>
              <a:ea typeface="jf金萱 七分糖" panose="020B0800000000000000" pitchFamily="34" charset="-120"/>
            </a:endParaRPr>
          </a:p>
          <a:p>
            <a:r>
              <a:rPr lang="zh-TW"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下學期課業分量相對加重，校內各項活動與事務繁多，請提醒孩子</a:t>
            </a:r>
            <a:r>
              <a:rPr lang="zh-TW" altLang="en-US" sz="3200" dirty="0">
                <a:solidFill>
                  <a:srgbClr val="FF0000"/>
                </a:solidFill>
                <a:latin typeface="jf金萱 七分糖" panose="020B0800000000000000" pitchFamily="34" charset="-120"/>
                <a:ea typeface="jf金萱 七分糖" panose="020B0800000000000000" pitchFamily="34" charset="-120"/>
              </a:rPr>
              <a:t>兼顧課業與活動</a:t>
            </a:r>
            <a:r>
              <a:rPr lang="zh-TW" altLang="en-US" sz="3200" dirty="0">
                <a:latin typeface="jf金萱 七分糖" panose="020B0800000000000000" pitchFamily="34" charset="-120"/>
                <a:ea typeface="jf金萱 七分糖" panose="020B0800000000000000" pitchFamily="34" charset="-120"/>
              </a:rPr>
              <a:t>，勿顧此失彼。</a:t>
            </a:r>
            <a:endParaRPr lang="en-US" altLang="zh-TW" sz="3200" dirty="0">
              <a:latin typeface="jf金萱 七分糖" panose="020B0800000000000000" pitchFamily="34" charset="-120"/>
              <a:ea typeface="jf金萱 七分糖" panose="020B0800000000000000" pitchFamily="34" charset="-120"/>
            </a:endParaRPr>
          </a:p>
          <a:p>
            <a:endParaRPr lang="zh-TW" altLang="en-US"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21192998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1"/>
          <p:cNvSpPr>
            <a:spLocks noChangeArrowheads="1"/>
          </p:cNvSpPr>
          <p:nvPr/>
        </p:nvSpPr>
        <p:spPr bwMode="auto">
          <a:xfrm>
            <a:off x="2309489" y="844289"/>
            <a:ext cx="940015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病假</a:t>
            </a:r>
            <a:r>
              <a:rPr lang="en-US" altLang="zh-TW" sz="2800" b="0" dirty="0">
                <a:latin typeface="jf金萱 七分糖" panose="020B0800000000000000" pitchFamily="34" charset="-120"/>
                <a:ea typeface="jf金萱 七分糖" panose="020B0800000000000000" pitchFamily="34" charset="-120"/>
                <a:cs typeface="Times New Roman" panose="02020603050405020304" pitchFamily="18" charset="0"/>
              </a:rPr>
              <a:t>:</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病假一小時（含）以上者，須附醫療證明</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，並應於痊癒返校上課後三日內，持證明辦妥請假手續，逾期不得補辦，其缺課時數以曠課論。</a:t>
            </a:r>
            <a:endPar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除突發事故以外，</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公假及事假必須事先核准</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，事後不得以任何理由補假。</a:t>
            </a:r>
            <a:endPar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a:lnSpc>
                <a:spcPct val="150000"/>
              </a:lnSpc>
              <a:spcBef>
                <a:spcPct val="0"/>
              </a:spcBef>
              <a:buFont typeface="Wingdings" panose="05000000000000000000" pitchFamily="2" charset="2"/>
              <a:buChar char="u"/>
            </a:pP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事假在一天以上者，須附家長或監護人證明書</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a:t>
            </a:r>
          </a:p>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各科考試期間或舉辦學校慶祝大典或參加校外各種集會，</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請事假須經導師、生教組長、學務主任（會簽教務處）及校長核准，否則以曠課處分，並依章懲辦</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a:t>
            </a:r>
          </a:p>
        </p:txBody>
      </p:sp>
      <p:sp>
        <p:nvSpPr>
          <p:cNvPr id="15363" name="文字方塊 2"/>
          <p:cNvSpPr txBox="1">
            <a:spLocks noChangeArrowheads="1"/>
          </p:cNvSpPr>
          <p:nvPr/>
        </p:nvSpPr>
        <p:spPr bwMode="auto">
          <a:xfrm>
            <a:off x="4339748" y="169818"/>
            <a:ext cx="424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ctr" eaLnBrk="1" hangingPunct="1">
              <a:spcBef>
                <a:spcPct val="0"/>
              </a:spcBef>
              <a:buFontTx/>
              <a:buNone/>
            </a:pPr>
            <a:r>
              <a:rPr lang="zh-TW" altLang="en-US" sz="4000">
                <a:solidFill>
                  <a:srgbClr val="FF0000"/>
                </a:solidFill>
                <a:latin typeface="jf金萱 七分糖" panose="020B0800000000000000" pitchFamily="34" charset="-120"/>
                <a:ea typeface="jf金萱 七分糖" panose="020B0800000000000000" pitchFamily="34" charset="-120"/>
              </a:rPr>
              <a:t>定期評量請假原則</a:t>
            </a:r>
          </a:p>
        </p:txBody>
      </p:sp>
    </p:spTree>
    <p:extLst>
      <p:ext uri="{BB962C8B-B14F-4D97-AF65-F5344CB8AC3E}">
        <p14:creationId xmlns:p14="http://schemas.microsoft.com/office/powerpoint/2010/main" val="1316791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8127" y="1638071"/>
            <a:ext cx="9974785" cy="4453270"/>
          </a:xfrm>
          <a:prstGeom prst="rect">
            <a:avLst/>
          </a:prstGeom>
        </p:spPr>
        <p:txBody>
          <a:bodyPr wrap="square">
            <a:spAutoFit/>
          </a:bodyPr>
          <a:lstStyle/>
          <a:p>
            <a:pPr marL="609600">
              <a:lnSpc>
                <a:spcPct val="150000"/>
              </a:lnSpc>
              <a:defRPr/>
            </a:pPr>
            <a:r>
              <a:rPr lang="zh-TW" altLang="en-US" sz="3200" kern="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     </a:t>
            </a:r>
            <a:r>
              <a:rPr lang="zh-TW" altLang="zh-TW" sz="3200" kern="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學校辦理學生定期評量時，對於准假缺考者，應於銷假後立即補行評量，並於學期成績結算前完成。無故缺考者，不得補行評量，其成績以零分計算。</a:t>
            </a:r>
            <a:r>
              <a:rPr lang="zh-TW" altLang="zh-TW" sz="3200" u="sng" kern="0" dirty="0">
                <a:solidFill>
                  <a:srgbClr val="FF0000"/>
                </a:solidFill>
                <a:latin typeface="jf金萱 七分糖" panose="020B0800000000000000" pitchFamily="34" charset="-120"/>
                <a:ea typeface="jf金萱 七分糖" panose="020B0800000000000000" pitchFamily="34" charset="-120"/>
                <a:cs typeface="標楷體" panose="03000509000000000000" pitchFamily="65" charset="-120"/>
              </a:rPr>
              <a:t>補行評量成績以實得分數計算為原則。</a:t>
            </a:r>
            <a:endParaRPr lang="zh-TW" altLang="zh-TW" sz="3200" u="sng" kern="1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marL="609600" algn="just">
              <a:lnSpc>
                <a:spcPct val="150000"/>
              </a:lnSpc>
              <a:defRPr/>
            </a:pPr>
            <a:r>
              <a:rPr lang="zh-TW" altLang="zh-TW" sz="320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前項修正自一零八年八月一日施行，適用全年級學生。</a:t>
            </a:r>
            <a:endParaRPr lang="zh-TW" altLang="zh-TW" sz="3200" dirty="0">
              <a:latin typeface="jf金萱 七分糖" panose="020B0800000000000000" pitchFamily="34" charset="-120"/>
              <a:ea typeface="jf金萱 七分糖" panose="020B0800000000000000" pitchFamily="34" charset="-120"/>
              <a:cs typeface="新細明體" panose="02020500000000000000" pitchFamily="18" charset="-120"/>
            </a:endParaRPr>
          </a:p>
        </p:txBody>
      </p:sp>
      <p:sp>
        <p:nvSpPr>
          <p:cNvPr id="16387" name="矩形 2"/>
          <p:cNvSpPr>
            <a:spLocks noChangeArrowheads="1"/>
          </p:cNvSpPr>
          <p:nvPr/>
        </p:nvSpPr>
        <p:spPr bwMode="auto">
          <a:xfrm>
            <a:off x="2640014" y="333376"/>
            <a:ext cx="89453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just"/>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修正「臺北市國民中學學生成績評量補充規定」，並溯至</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108</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年</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8</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月</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1</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日生效</a:t>
            </a:r>
            <a:endParaRPr lang="zh-TW" altLang="zh-TW" sz="3200"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endParaRPr>
          </a:p>
        </p:txBody>
      </p:sp>
    </p:spTree>
    <p:extLst>
      <p:ext uri="{BB962C8B-B14F-4D97-AF65-F5344CB8AC3E}">
        <p14:creationId xmlns:p14="http://schemas.microsoft.com/office/powerpoint/2010/main" val="303999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學業與成績處理</a:t>
            </a:r>
          </a:p>
        </p:txBody>
      </p:sp>
      <p:sp>
        <p:nvSpPr>
          <p:cNvPr id="2" name="內容版面配置區 1"/>
          <p:cNvSpPr>
            <a:spLocks noGrp="1"/>
          </p:cNvSpPr>
          <p:nvPr>
            <p:ph type="subTitle" idx="4294967295"/>
          </p:nvPr>
        </p:nvSpPr>
        <p:spPr>
          <a:xfrm>
            <a:off x="2299317" y="1611791"/>
            <a:ext cx="9544050" cy="415925"/>
          </a:xfrm>
          <a:prstGeom prst="rect">
            <a:avLst/>
          </a:prstGeom>
        </p:spPr>
        <p:txBody>
          <a:bodyPr>
            <a:noAutofit/>
          </a:bodyPr>
          <a:lstStyle/>
          <a:p>
            <a:pPr marL="742950" indent="-742950">
              <a:buFont typeface="+mj-lt"/>
              <a:buAutoNum type="arabicPeriod"/>
              <a:defRPr/>
            </a:pPr>
            <a:r>
              <a:rPr lang="zh-TW" altLang="en-US" sz="3600" dirty="0">
                <a:solidFill>
                  <a:srgbClr val="FF0000"/>
                </a:solidFill>
                <a:latin typeface="jf金萱 七分糖" panose="020B0800000000000000" pitchFamily="34" charset="-120"/>
                <a:ea typeface="jf金萱 七分糖" panose="020B0800000000000000" pitchFamily="34" charset="-120"/>
              </a:rPr>
              <a:t>健體、</a:t>
            </a:r>
            <a:r>
              <a:rPr lang="zh-TW" altLang="en-US" sz="3600" dirty="0" smtClean="0">
                <a:solidFill>
                  <a:srgbClr val="FF0000"/>
                </a:solidFill>
                <a:latin typeface="jf金萱 七分糖" panose="020B0800000000000000" pitchFamily="34" charset="-120"/>
                <a:ea typeface="jf金萱 七分糖" panose="020B0800000000000000" pitchFamily="34" charset="-120"/>
              </a:rPr>
              <a:t>藝術、綜合、科技</a:t>
            </a:r>
            <a:r>
              <a:rPr lang="zh-TW" altLang="en-US" sz="3600" dirty="0" smtClean="0">
                <a:latin typeface="jf金萱 七分糖" panose="020B0800000000000000" pitchFamily="34" charset="-120"/>
                <a:ea typeface="jf金萱 七分糖" panose="020B0800000000000000" pitchFamily="34" charset="-120"/>
              </a:rPr>
              <a:t>領域</a:t>
            </a:r>
            <a:r>
              <a:rPr lang="zh-TW" altLang="en-US" sz="3600" dirty="0">
                <a:latin typeface="jf金萱 七分糖" panose="020B0800000000000000" pitchFamily="34" charset="-120"/>
                <a:ea typeface="jf金萱 七分糖" panose="020B0800000000000000" pitchFamily="34" charset="-120"/>
              </a:rPr>
              <a:t>與</a:t>
            </a:r>
            <a:r>
              <a:rPr lang="zh-TW" altLang="en-US" sz="3600" u="sng" dirty="0">
                <a:solidFill>
                  <a:srgbClr val="FF0000"/>
                </a:solidFill>
                <a:latin typeface="jf金萱 七分糖" panose="020B0800000000000000" pitchFamily="34" charset="-120"/>
                <a:ea typeface="jf金萱 七分糖" panose="020B0800000000000000" pitchFamily="34" charset="-120"/>
              </a:rPr>
              <a:t>升學計分及畢業成績</a:t>
            </a:r>
            <a:r>
              <a:rPr lang="zh-TW" altLang="en-US" sz="3600" dirty="0">
                <a:latin typeface="jf金萱 七分糖" panose="020B0800000000000000" pitchFamily="34" charset="-120"/>
                <a:ea typeface="jf金萱 七分糖" panose="020B0800000000000000" pitchFamily="34" charset="-120"/>
              </a:rPr>
              <a:t>相關，務必力求每學期達丙等</a:t>
            </a:r>
            <a:r>
              <a:rPr lang="en-US" altLang="zh-TW" sz="3600" dirty="0">
                <a:latin typeface="jf金萱 七分糖" panose="020B0800000000000000" pitchFamily="34" charset="-120"/>
                <a:ea typeface="jf金萱 七分糖" panose="020B0800000000000000" pitchFamily="34" charset="-120"/>
              </a:rPr>
              <a:t>(60</a:t>
            </a:r>
            <a:r>
              <a:rPr lang="zh-TW" altLang="en-US" sz="3600" dirty="0">
                <a:latin typeface="jf金萱 七分糖" panose="020B0800000000000000" pitchFamily="34" charset="-120"/>
                <a:ea typeface="jf金萱 七分糖" panose="020B0800000000000000" pitchFamily="34" charset="-120"/>
              </a:rPr>
              <a:t>分</a:t>
            </a:r>
            <a:r>
              <a:rPr lang="en-US" altLang="zh-TW" sz="3600" dirty="0">
                <a:latin typeface="jf金萱 七分糖" panose="020B0800000000000000" pitchFamily="34" charset="-120"/>
                <a:ea typeface="jf金萱 七分糖" panose="020B0800000000000000" pitchFamily="34" charset="-120"/>
              </a:rPr>
              <a:t>) </a:t>
            </a:r>
            <a:r>
              <a:rPr lang="zh-TW" altLang="en-US" sz="3600" dirty="0">
                <a:latin typeface="jf金萱 七分糖" panose="020B0800000000000000" pitchFamily="34" charset="-120"/>
                <a:ea typeface="jf金萱 七分糖" panose="020B0800000000000000" pitchFamily="34" charset="-120"/>
              </a:rPr>
              <a:t>。</a:t>
            </a:r>
            <a:endParaRPr lang="en-US" altLang="zh-TW" sz="3600" dirty="0">
              <a:latin typeface="jf金萱 七分糖" panose="020B0800000000000000" pitchFamily="34" charset="-120"/>
              <a:ea typeface="jf金萱 七分糖" panose="020B0800000000000000" pitchFamily="34" charset="-120"/>
            </a:endParaRPr>
          </a:p>
          <a:p>
            <a:pPr marL="742950" indent="-742950">
              <a:buFont typeface="+mj-lt"/>
              <a:buAutoNum type="arabicPeriod"/>
              <a:defRPr/>
            </a:pPr>
            <a:r>
              <a:rPr lang="zh-TW" altLang="en-US" sz="3600" dirty="0">
                <a:latin typeface="jf金萱 七分糖" panose="020B0800000000000000" pitchFamily="34" charset="-120"/>
                <a:ea typeface="jf金萱 七分糖" panose="020B0800000000000000" pitchFamily="34" charset="-120"/>
              </a:rPr>
              <a:t>請留意孩子學習成效與學業成績表現，平日若</a:t>
            </a:r>
            <a:r>
              <a:rPr lang="zh-TW" altLang="en-US" sz="3600" dirty="0">
                <a:solidFill>
                  <a:srgbClr val="FF0000"/>
                </a:solidFill>
                <a:latin typeface="jf金萱 七分糖" panose="020B0800000000000000" pitchFamily="34" charset="-120"/>
                <a:ea typeface="jf金萱 七分糖" panose="020B0800000000000000" pitchFamily="34" charset="-120"/>
              </a:rPr>
              <a:t>發現落後請盡速補救</a:t>
            </a:r>
            <a:r>
              <a:rPr lang="zh-TW" altLang="en-US" sz="3600" dirty="0">
                <a:latin typeface="jf金萱 七分糖" panose="020B0800000000000000" pitchFamily="34" charset="-120"/>
                <a:ea typeface="jf金萱 七分糖" panose="020B0800000000000000" pitchFamily="34" charset="-120"/>
              </a:rPr>
              <a:t>。</a:t>
            </a:r>
            <a:endParaRPr lang="en-US" altLang="zh-TW" sz="3600" dirty="0">
              <a:latin typeface="jf金萱 七分糖" panose="020B0800000000000000" pitchFamily="34" charset="-120"/>
              <a:ea typeface="jf金萱 七分糖" panose="020B0800000000000000" pitchFamily="34" charset="-120"/>
            </a:endParaRPr>
          </a:p>
          <a:p>
            <a:pPr marL="742950" indent="-742950">
              <a:buFont typeface="+mj-lt"/>
              <a:buAutoNum type="arabicPeriod"/>
              <a:defRPr/>
            </a:pPr>
            <a:r>
              <a:rPr lang="zh-TW" altLang="en-US" sz="3600" dirty="0">
                <a:latin typeface="jf金萱 七分糖" panose="020B0800000000000000" pitchFamily="34" charset="-120"/>
                <a:ea typeface="jf金萱 七分糖" panose="020B0800000000000000" pitchFamily="34" charset="-120"/>
              </a:rPr>
              <a:t>若收到通知孩子需進行補救教學，請務必於</a:t>
            </a:r>
            <a:r>
              <a:rPr lang="zh-TW" altLang="en-US" sz="3600" dirty="0">
                <a:solidFill>
                  <a:srgbClr val="FF0000"/>
                </a:solidFill>
                <a:latin typeface="jf金萱 七分糖" panose="020B0800000000000000" pitchFamily="34" charset="-120"/>
                <a:ea typeface="jf金萱 七分糖" panose="020B0800000000000000" pitchFamily="34" charset="-120"/>
              </a:rPr>
              <a:t>期限內補行評量</a:t>
            </a:r>
            <a:r>
              <a:rPr lang="en-US" altLang="zh-TW" sz="3600" dirty="0">
                <a:solidFill>
                  <a:srgbClr val="FF0000"/>
                </a:solidFill>
                <a:latin typeface="jf金萱 七分糖" panose="020B0800000000000000" pitchFamily="34" charset="-120"/>
                <a:ea typeface="jf金萱 七分糖" panose="020B0800000000000000" pitchFamily="34" charset="-120"/>
              </a:rPr>
              <a:t>(</a:t>
            </a:r>
            <a:r>
              <a:rPr lang="en-US" altLang="zh-TW" sz="3600" dirty="0" smtClean="0">
                <a:solidFill>
                  <a:srgbClr val="FF0000"/>
                </a:solidFill>
                <a:latin typeface="jf金萱 七分糖" panose="020B0800000000000000" pitchFamily="34" charset="-120"/>
                <a:ea typeface="jf金萱 七分糖" panose="020B0800000000000000" pitchFamily="34" charset="-120"/>
              </a:rPr>
              <a:t>3/1~3/7)</a:t>
            </a:r>
            <a:r>
              <a:rPr lang="zh-TW" altLang="en-US" sz="3600" dirty="0">
                <a:solidFill>
                  <a:srgbClr val="FF0000"/>
                </a:solidFill>
                <a:latin typeface="jf金萱 七分糖" panose="020B0800000000000000" pitchFamily="34" charset="-120"/>
                <a:ea typeface="jf金萱 七分糖" panose="020B0800000000000000" pitchFamily="34" charset="-120"/>
              </a:rPr>
              <a:t>或藝能科補交</a:t>
            </a:r>
            <a:r>
              <a:rPr lang="zh-TW" altLang="en-US" sz="3600" dirty="0" smtClean="0">
                <a:solidFill>
                  <a:srgbClr val="FF0000"/>
                </a:solidFill>
                <a:latin typeface="jf金萱 七分糖" panose="020B0800000000000000" pitchFamily="34" charset="-120"/>
                <a:ea typeface="jf金萱 七分糖" panose="020B0800000000000000" pitchFamily="34" charset="-120"/>
              </a:rPr>
              <a:t>作業</a:t>
            </a:r>
            <a:r>
              <a:rPr lang="en-US" altLang="zh-TW" sz="3600" dirty="0" smtClean="0">
                <a:solidFill>
                  <a:srgbClr val="FF0000"/>
                </a:solidFill>
                <a:latin typeface="jf金萱 七分糖" panose="020B0800000000000000" pitchFamily="34" charset="-120"/>
                <a:ea typeface="jf金萱 七分糖" panose="020B0800000000000000" pitchFamily="34" charset="-120"/>
              </a:rPr>
              <a:t>2/24)</a:t>
            </a:r>
            <a:r>
              <a:rPr lang="zh-TW" altLang="en-US" sz="3600" dirty="0">
                <a:solidFill>
                  <a:srgbClr val="FF0000"/>
                </a:solidFill>
                <a:latin typeface="jf金萱 七分糖" panose="020B0800000000000000" pitchFamily="34" charset="-120"/>
                <a:ea typeface="jf金萱 七分糖" panose="020B0800000000000000" pitchFamily="34" charset="-120"/>
              </a:rPr>
              <a:t>，</a:t>
            </a:r>
            <a:r>
              <a:rPr lang="zh-TW" altLang="en-US" sz="3600" dirty="0">
                <a:latin typeface="jf金萱 七分糖" panose="020B0800000000000000" pitchFamily="34" charset="-120"/>
                <a:ea typeface="jf金萱 七分糖" panose="020B0800000000000000" pitchFamily="34" charset="-120"/>
              </a:rPr>
              <a:t>以免造成遺憾。</a:t>
            </a:r>
            <a:endParaRPr lang="en-US" altLang="zh-TW" sz="3600" dirty="0">
              <a:latin typeface="jf金萱 七分糖" panose="020B0800000000000000" pitchFamily="34" charset="-120"/>
              <a:ea typeface="jf金萱 七分糖" panose="020B0800000000000000" pitchFamily="34" charset="-120"/>
            </a:endParaRPr>
          </a:p>
          <a:p>
            <a:pPr>
              <a:buFont typeface="Arial" charset="0"/>
              <a:buNone/>
              <a:defRPr/>
            </a:pPr>
            <a:endParaRPr lang="zh-TW" altLang="en-US" sz="3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15626389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672" y="147048"/>
            <a:ext cx="12192000" cy="832800"/>
          </a:xfrm>
        </p:spPr>
        <p:txBody>
          <a:bodyPr/>
          <a:lstStyle/>
          <a:p>
            <a:pPr algn="ctr">
              <a:defRPr/>
            </a:pPr>
            <a:r>
              <a:rPr lang="zh-TW" altLang="zh-TW" sz="4000" b="1" dirty="0">
                <a:solidFill>
                  <a:srgbClr val="FF0000"/>
                </a:solidFill>
                <a:latin typeface="jf金萱 七分糖" panose="020B0800000000000000" pitchFamily="34" charset="-120"/>
                <a:ea typeface="jf金萱 七分糖" panose="020B0800000000000000" pitchFamily="34" charset="-120"/>
              </a:rPr>
              <a:t>辦理多元學藝活動</a:t>
            </a:r>
            <a:endParaRPr lang="zh-TW" altLang="en-US" sz="4000" dirty="0">
              <a:solidFill>
                <a:srgbClr val="FF0000"/>
              </a:solidFill>
              <a:latin typeface="jf金萱 七分糖" panose="020B0800000000000000" pitchFamily="34" charset="-120"/>
              <a:ea typeface="jf金萱 七分糖" panose="020B0800000000000000" pitchFamily="34" charset="-120"/>
            </a:endParaRPr>
          </a:p>
        </p:txBody>
      </p:sp>
      <p:sp>
        <p:nvSpPr>
          <p:cNvPr id="66563" name="內容版面配置區 2"/>
          <p:cNvSpPr>
            <a:spLocks noGrp="1"/>
          </p:cNvSpPr>
          <p:nvPr>
            <p:ph idx="4294967295"/>
          </p:nvPr>
        </p:nvSpPr>
        <p:spPr>
          <a:xfrm>
            <a:off x="2782132" y="1123118"/>
            <a:ext cx="8353425" cy="4968875"/>
          </a:xfrm>
          <a:prstGeom prst="rect">
            <a:avLst/>
          </a:prstGeom>
        </p:spPr>
        <p:txBody>
          <a:bodyPr/>
          <a:lstStyle/>
          <a:p>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一</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校內科學展覽：</a:t>
            </a:r>
            <a:r>
              <a:rPr lang="en-US" altLang="zh-TW" sz="3200" dirty="0" smtClean="0">
                <a:latin typeface="jf金萱 七分糖" panose="020B0800000000000000" pitchFamily="34" charset="-120"/>
                <a:ea typeface="jf金萱 七分糖" panose="020B0800000000000000" pitchFamily="34" charset="-120"/>
              </a:rPr>
              <a:t>3/1~4</a:t>
            </a:r>
            <a:r>
              <a:rPr lang="zh-TW" altLang="zh-TW" sz="3200" dirty="0" smtClean="0">
                <a:latin typeface="jf金萱 七分糖" panose="020B0800000000000000" pitchFamily="34" charset="-120"/>
                <a:ea typeface="jf金萱 七分糖" panose="020B0800000000000000" pitchFamily="34" charset="-120"/>
              </a:rPr>
              <a:t>。</a:t>
            </a:r>
          </a:p>
          <a:p>
            <a:r>
              <a:rPr lang="zh-TW" altLang="zh-TW" sz="3200" dirty="0" smtClean="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二）八年級英語看圖演說比賽：</a:t>
            </a:r>
            <a:r>
              <a:rPr lang="en-US" altLang="zh-TW" sz="3200" dirty="0" smtClean="0">
                <a:latin typeface="jf金萱 七分糖" panose="020B0800000000000000" pitchFamily="34" charset="-120"/>
                <a:ea typeface="jf金萱 七分糖" panose="020B0800000000000000" pitchFamily="34" charset="-120"/>
              </a:rPr>
              <a:t>4/11</a:t>
            </a:r>
            <a:r>
              <a:rPr lang="zh-TW" altLang="zh-TW" sz="3200" dirty="0" smtClean="0">
                <a:latin typeface="jf金萱 七分糖" panose="020B0800000000000000" pitchFamily="34" charset="-120"/>
                <a:ea typeface="jf金萱 七分糖" panose="020B0800000000000000" pitchFamily="34" charset="-120"/>
              </a:rPr>
              <a:t>。</a:t>
            </a:r>
          </a:p>
          <a:p>
            <a:r>
              <a:rPr lang="zh-TW" altLang="zh-TW" sz="3200" dirty="0" smtClean="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三）校內本土語言競賽類：</a:t>
            </a:r>
            <a:endParaRPr lang="en-US" altLang="zh-TW" sz="3200" dirty="0">
              <a:latin typeface="jf金萱 七分糖" panose="020B0800000000000000" pitchFamily="34" charset="-120"/>
              <a:ea typeface="jf金萱 七分糖" panose="020B0800000000000000" pitchFamily="34" charset="-120"/>
            </a:endParaRPr>
          </a:p>
          <a:p>
            <a:r>
              <a:rPr lang="zh-TW" altLang="en-US"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4/6</a:t>
            </a:r>
            <a:r>
              <a:rPr lang="zh-TW" altLang="zh-TW" sz="3200" dirty="0" smtClean="0">
                <a:latin typeface="jf金萱 七分糖" panose="020B0800000000000000" pitchFamily="34" charset="-120"/>
                <a:ea typeface="jf金萱 七分糖" panose="020B0800000000000000" pitchFamily="34" charset="-120"/>
              </a:rPr>
              <a:t>本土</a:t>
            </a:r>
            <a:r>
              <a:rPr lang="zh-TW" altLang="zh-TW" sz="3200" dirty="0">
                <a:latin typeface="jf金萱 七分糖" panose="020B0800000000000000" pitchFamily="34" charset="-120"/>
                <a:ea typeface="jf金萱 七分糖" panose="020B0800000000000000" pitchFamily="34" charset="-120"/>
              </a:rPr>
              <a:t>語言字音字形比賽</a:t>
            </a:r>
            <a:endParaRPr lang="en-US" altLang="zh-TW" sz="3200" dirty="0">
              <a:latin typeface="jf金萱 七分糖" panose="020B0800000000000000" pitchFamily="34" charset="-120"/>
              <a:ea typeface="jf金萱 七分糖" panose="020B0800000000000000" pitchFamily="34" charset="-120"/>
            </a:endParaRPr>
          </a:p>
          <a:p>
            <a:r>
              <a:rPr lang="en-US" altLang="zh-TW"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4/7</a:t>
            </a:r>
            <a:r>
              <a:rPr lang="zh-TW" altLang="zh-TW" sz="3200" dirty="0" smtClean="0">
                <a:latin typeface="jf金萱 七分糖" panose="020B0800000000000000" pitchFamily="34" charset="-120"/>
                <a:ea typeface="jf金萱 七分糖" panose="020B0800000000000000" pitchFamily="34" charset="-120"/>
              </a:rPr>
              <a:t>本土</a:t>
            </a:r>
            <a:r>
              <a:rPr lang="zh-TW" altLang="zh-TW" sz="3200" dirty="0">
                <a:latin typeface="jf金萱 七分糖" panose="020B0800000000000000" pitchFamily="34" charset="-120"/>
                <a:ea typeface="jf金萱 七分糖" panose="020B0800000000000000" pitchFamily="34" charset="-120"/>
              </a:rPr>
              <a:t>語言演說比賽</a:t>
            </a:r>
            <a:r>
              <a:rPr lang="zh-TW" altLang="en-US" sz="3200" dirty="0">
                <a:latin typeface="jf金萱 七分糖" panose="020B0800000000000000" pitchFamily="34" charset="-120"/>
                <a:ea typeface="jf金萱 七分糖" panose="020B0800000000000000" pitchFamily="34" charset="-120"/>
              </a:rPr>
              <a:t>      </a:t>
            </a:r>
            <a:endParaRPr lang="zh-TW" altLang="zh-TW" sz="3200" dirty="0">
              <a:latin typeface="jf金萱 七分糖" panose="020B0800000000000000" pitchFamily="34" charset="-120"/>
              <a:ea typeface="jf金萱 七分糖" panose="020B0800000000000000" pitchFamily="34" charset="-120"/>
            </a:endParaRPr>
          </a:p>
          <a:p>
            <a:r>
              <a:rPr lang="zh-TW" altLang="zh-TW" sz="3200" dirty="0">
                <a:latin typeface="jf金萱 七分糖" panose="020B0800000000000000" pitchFamily="34" charset="-120"/>
                <a:ea typeface="jf金萱 七分糖" panose="020B0800000000000000" pitchFamily="34" charset="-120"/>
              </a:rPr>
              <a:t>（四）</a:t>
            </a:r>
            <a:r>
              <a:rPr lang="en-US" altLang="zh-TW" sz="3200" dirty="0" smtClean="0">
                <a:latin typeface="jf金萱 七分糖" panose="020B0800000000000000" pitchFamily="34" charset="-120"/>
                <a:ea typeface="jf金萱 七分糖" panose="020B0800000000000000" pitchFamily="34" charset="-120"/>
              </a:rPr>
              <a:t>6/10(</a:t>
            </a:r>
            <a:r>
              <a:rPr lang="zh-TW" altLang="en-US" sz="3200" dirty="0" smtClean="0">
                <a:latin typeface="jf金萱 七分糖" panose="020B0800000000000000" pitchFamily="34" charset="-120"/>
                <a:ea typeface="jf金萱 七分糖" panose="020B0800000000000000" pitchFamily="34" charset="-120"/>
              </a:rPr>
              <a:t>暫定</a:t>
            </a:r>
            <a:r>
              <a:rPr lang="en-US" altLang="zh-TW" sz="3200" dirty="0" smtClean="0">
                <a:latin typeface="jf金萱 七分糖" panose="020B0800000000000000" pitchFamily="34" charset="-120"/>
                <a:ea typeface="jf金萱 七分糖" panose="020B0800000000000000" pitchFamily="34" charset="-120"/>
              </a:rPr>
              <a:t>)</a:t>
            </a:r>
          </a:p>
          <a:p>
            <a:r>
              <a:rPr lang="zh-TW" altLang="en-US"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七</a:t>
            </a:r>
            <a:r>
              <a:rPr lang="zh-TW" altLang="zh-TW" sz="3200" dirty="0">
                <a:latin typeface="jf金萱 七分糖" panose="020B0800000000000000" pitchFamily="34" charset="-120"/>
                <a:ea typeface="jf金萱 七分糖" panose="020B0800000000000000" pitchFamily="34" charset="-120"/>
              </a:rPr>
              <a:t>年級</a:t>
            </a:r>
            <a:r>
              <a:rPr lang="zh-TW" altLang="en-US" sz="3200" dirty="0">
                <a:latin typeface="jf金萱 七分糖" panose="020B0800000000000000" pitchFamily="34" charset="-120"/>
                <a:ea typeface="jf金萱 七分糖" panose="020B0800000000000000" pitchFamily="34" charset="-120"/>
              </a:rPr>
              <a:t>本土語言歌曲</a:t>
            </a:r>
            <a:r>
              <a:rPr lang="zh-TW" altLang="en-US" sz="3200" dirty="0" smtClean="0">
                <a:latin typeface="jf金萱 七分糖" panose="020B0800000000000000" pitchFamily="34" charset="-120"/>
                <a:ea typeface="jf金萱 七分糖" panose="020B0800000000000000" pitchFamily="34" charset="-120"/>
              </a:rPr>
              <a:t>比賽、</a:t>
            </a:r>
            <a:endParaRPr lang="en-US" altLang="zh-TW" sz="3200" dirty="0" smtClean="0">
              <a:latin typeface="jf金萱 七分糖" panose="020B0800000000000000" pitchFamily="34" charset="-120"/>
              <a:ea typeface="jf金萱 七分糖" panose="020B0800000000000000" pitchFamily="34" charset="-120"/>
            </a:endParaRPr>
          </a:p>
          <a:p>
            <a:r>
              <a:rPr lang="zh-TW" altLang="en-US" sz="3200" dirty="0" smtClean="0">
                <a:latin typeface="jf金萱 七分糖" panose="020B0800000000000000" pitchFamily="34" charset="-120"/>
                <a:ea typeface="jf金萱 七分糖" panose="020B0800000000000000" pitchFamily="34" charset="-120"/>
              </a:rPr>
              <a:t>            </a:t>
            </a:r>
            <a:r>
              <a:rPr lang="zh-TW" altLang="zh-TW" sz="3200" dirty="0" smtClean="0">
                <a:latin typeface="jf金萱 七分糖" panose="020B0800000000000000" pitchFamily="34" charset="-120"/>
                <a:ea typeface="jf金萱 七分糖" panose="020B0800000000000000" pitchFamily="34" charset="-120"/>
              </a:rPr>
              <a:t>八</a:t>
            </a:r>
            <a:r>
              <a:rPr lang="zh-TW" altLang="zh-TW" sz="3200" dirty="0">
                <a:latin typeface="jf金萱 七分糖" panose="020B0800000000000000" pitchFamily="34" charset="-120"/>
                <a:ea typeface="jf金萱 七分糖" panose="020B0800000000000000" pitchFamily="34" charset="-120"/>
              </a:rPr>
              <a:t>年級班際英語歌曲</a:t>
            </a:r>
            <a:r>
              <a:rPr lang="zh-TW" altLang="zh-TW" sz="3200" dirty="0" smtClean="0">
                <a:latin typeface="jf金萱 七分糖" panose="020B0800000000000000" pitchFamily="34" charset="-120"/>
                <a:ea typeface="jf金萱 七分糖" panose="020B0800000000000000" pitchFamily="34" charset="-120"/>
              </a:rPr>
              <a:t>比賽。</a:t>
            </a:r>
            <a:endParaRPr lang="zh-TW" altLang="zh-TW" sz="3200" dirty="0">
              <a:latin typeface="jf金萱 七分糖" panose="020B0800000000000000" pitchFamily="34" charset="-120"/>
              <a:ea typeface="jf金萱 七分糖" panose="020B0800000000000000" pitchFamily="34" charset="-120"/>
            </a:endParaRPr>
          </a:p>
          <a:p>
            <a:r>
              <a:rPr lang="en-US" altLang="zh-TW" sz="3200" dirty="0" smtClean="0">
                <a:latin typeface="jf金萱 七分糖" panose="020B0800000000000000" pitchFamily="34" charset="-120"/>
                <a:ea typeface="jf金萱 七分糖" panose="020B0800000000000000" pitchFamily="34" charset="-120"/>
              </a:rPr>
              <a:t> </a:t>
            </a:r>
            <a:endParaRPr lang="en-US" altLang="zh-TW" sz="3200" dirty="0">
              <a:latin typeface="jf金萱 七分糖" panose="020B0800000000000000" pitchFamily="34" charset="-120"/>
              <a:ea typeface="jf金萱 七分糖" panose="020B0800000000000000" pitchFamily="34" charset="-120"/>
            </a:endParaRPr>
          </a:p>
          <a:p>
            <a:endParaRPr lang="en-US" altLang="zh-TW"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4129301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753" y="333479"/>
            <a:ext cx="12192000" cy="832800"/>
          </a:xfrm>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提升英語能力</a:t>
            </a:r>
            <a:r>
              <a:rPr lang="zh-TW" altLang="zh-TW" sz="4000" b="1" dirty="0">
                <a:solidFill>
                  <a:srgbClr val="FF0000"/>
                </a:solidFill>
                <a:latin typeface="jf金萱 七分糖" panose="020B0800000000000000" pitchFamily="34" charset="-120"/>
                <a:ea typeface="jf金萱 七分糖" panose="020B0800000000000000" pitchFamily="34" charset="-120"/>
              </a:rPr>
              <a:t>活動</a:t>
            </a:r>
            <a:endParaRPr lang="zh-TW" altLang="en-US" sz="4000" dirty="0">
              <a:solidFill>
                <a:srgbClr val="FF0000"/>
              </a:solidFill>
              <a:latin typeface="jf金萱 七分糖" panose="020B0800000000000000" pitchFamily="34" charset="-120"/>
              <a:ea typeface="jf金萱 七分糖" panose="020B0800000000000000" pitchFamily="34" charset="-120"/>
            </a:endParaRPr>
          </a:p>
        </p:txBody>
      </p:sp>
      <p:sp>
        <p:nvSpPr>
          <p:cNvPr id="67587" name="內容版面配置區 2"/>
          <p:cNvSpPr>
            <a:spLocks noGrp="1"/>
          </p:cNvSpPr>
          <p:nvPr>
            <p:ph idx="4294967295"/>
          </p:nvPr>
        </p:nvSpPr>
        <p:spPr>
          <a:xfrm>
            <a:off x="2121763" y="1332560"/>
            <a:ext cx="9383697" cy="3024187"/>
          </a:xfrm>
          <a:prstGeom prst="rect">
            <a:avLst/>
          </a:prstGeom>
        </p:spPr>
        <p:txBody>
          <a:bodyPr/>
          <a:lstStyle/>
          <a:p>
            <a:r>
              <a:rPr lang="zh-TW" altLang="en-US"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一</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通過</a:t>
            </a:r>
            <a:r>
              <a:rPr lang="en-US" altLang="zh-TW" sz="3200" dirty="0" smtClean="0">
                <a:latin typeface="jf金萱 七分糖" panose="020B0800000000000000" pitchFamily="34" charset="-120"/>
                <a:ea typeface="jf金萱 七分糖" panose="020B0800000000000000" pitchFamily="34" charset="-120"/>
              </a:rPr>
              <a:t>111</a:t>
            </a:r>
            <a:r>
              <a:rPr lang="zh-TW" altLang="en-US" sz="3200" dirty="0" smtClean="0">
                <a:latin typeface="jf金萱 七分糖" panose="020B0800000000000000" pitchFamily="34" charset="-120"/>
                <a:ea typeface="jf金萱 七分糖" panose="020B0800000000000000" pitchFamily="34" charset="-120"/>
              </a:rPr>
              <a:t>學年度雙語課程學校申請。 </a:t>
            </a:r>
            <a:endParaRPr lang="en-US" altLang="zh-TW" sz="3200" dirty="0" smtClean="0">
              <a:latin typeface="jf金萱 七分糖" panose="020B0800000000000000" pitchFamily="34" charset="-120"/>
              <a:ea typeface="jf金萱 七分糖" panose="020B0800000000000000" pitchFamily="34" charset="-120"/>
            </a:endParaRPr>
          </a:p>
          <a:p>
            <a:r>
              <a:rPr lang="zh-TW" altLang="en-US"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二</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辦理</a:t>
            </a:r>
            <a:r>
              <a:rPr lang="zh-TW" altLang="en-US" sz="3200" dirty="0">
                <a:latin typeface="jf金萱 七分糖" panose="020B0800000000000000" pitchFamily="34" charset="-120"/>
                <a:ea typeface="jf金萱 七分糖" panose="020B0800000000000000" pitchFamily="34" charset="-120"/>
              </a:rPr>
              <a:t>英語融入教學</a:t>
            </a:r>
            <a:r>
              <a:rPr lang="zh-TW" altLang="en-US" sz="3200" dirty="0" smtClean="0">
                <a:latin typeface="jf金萱 七分糖" panose="020B0800000000000000" pitchFamily="34" charset="-120"/>
                <a:ea typeface="jf金萱 七分糖" panose="020B0800000000000000" pitchFamily="34" charset="-120"/>
              </a:rPr>
              <a:t>活動</a:t>
            </a:r>
            <a:endParaRPr lang="en-US" altLang="zh-TW" sz="3200" dirty="0" smtClean="0">
              <a:latin typeface="jf金萱 七分糖" panose="020B0800000000000000" pitchFamily="34" charset="-120"/>
              <a:ea typeface="jf金萱 七分糖" panose="020B0800000000000000" pitchFamily="34" charset="-120"/>
            </a:endParaRPr>
          </a:p>
          <a:p>
            <a:r>
              <a:rPr lang="en-US" altLang="zh-TW" sz="3200" dirty="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        (</a:t>
            </a:r>
            <a:r>
              <a:rPr lang="zh-TW" altLang="en-US" sz="3200" dirty="0">
                <a:latin typeface="jf金萱 七分糖" panose="020B0800000000000000" pitchFamily="34" charset="-120"/>
                <a:ea typeface="jf金萱 七分糖" panose="020B0800000000000000" pitchFamily="34" charset="-120"/>
              </a:rPr>
              <a:t>體育</a:t>
            </a:r>
            <a:r>
              <a:rPr lang="zh-TW" altLang="en-US" sz="3200" dirty="0" smtClean="0">
                <a:latin typeface="jf金萱 七分糖" panose="020B0800000000000000" pitchFamily="34" charset="-120"/>
                <a:ea typeface="jf金萱 七分糖" panose="020B0800000000000000" pitchFamily="34" charset="-120"/>
              </a:rPr>
              <a:t>、童軍、視藝、健教、音樂</a:t>
            </a:r>
            <a:r>
              <a:rPr lang="en-US" altLang="zh-TW" sz="3200" dirty="0" smtClean="0">
                <a:latin typeface="jf金萱 七分糖" panose="020B0800000000000000" pitchFamily="34" charset="-120"/>
                <a:ea typeface="jf金萱 七分糖" panose="020B0800000000000000" pitchFamily="34" charset="-120"/>
              </a:rPr>
              <a:t>)</a:t>
            </a:r>
            <a:r>
              <a:rPr lang="zh-TW" altLang="zh-TW" sz="3200" dirty="0" smtClean="0">
                <a:latin typeface="jf金萱 七分糖" panose="020B0800000000000000" pitchFamily="34" charset="-120"/>
                <a:ea typeface="jf金萱 七分糖" panose="020B0800000000000000" pitchFamily="34" charset="-120"/>
              </a:rPr>
              <a:t>。</a:t>
            </a:r>
          </a:p>
          <a:p>
            <a:r>
              <a:rPr lang="zh-TW"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三</a:t>
            </a:r>
            <a:r>
              <a:rPr lang="zh-TW" altLang="zh-TW" sz="3200" dirty="0" smtClean="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辦理英語日活動</a:t>
            </a:r>
            <a:r>
              <a:rPr lang="zh-TW" altLang="zh-TW" sz="3200" dirty="0" smtClean="0">
                <a:latin typeface="jf金萱 七分糖" panose="020B0800000000000000" pitchFamily="34" charset="-120"/>
                <a:ea typeface="jf金萱 七分糖" panose="020B0800000000000000" pitchFamily="34" charset="-120"/>
              </a:rPr>
              <a:t>：</a:t>
            </a:r>
            <a:r>
              <a:rPr lang="en-US" altLang="zh-TW" sz="3200" dirty="0" smtClean="0">
                <a:latin typeface="jf金萱 七分糖" panose="020B0800000000000000" pitchFamily="34" charset="-120"/>
                <a:ea typeface="jf金萱 七分糖" panose="020B0800000000000000" pitchFamily="34" charset="-120"/>
              </a:rPr>
              <a:t>5/24</a:t>
            </a:r>
            <a:r>
              <a:rPr lang="zh-TW" altLang="zh-TW" sz="3200" dirty="0" smtClean="0">
                <a:latin typeface="jf金萱 七分糖" panose="020B0800000000000000" pitchFamily="34" charset="-120"/>
                <a:ea typeface="jf金萱 七分糖" panose="020B0800000000000000" pitchFamily="34" charset="-120"/>
              </a:rPr>
              <a:t>。</a:t>
            </a:r>
          </a:p>
          <a:p>
            <a:r>
              <a:rPr lang="zh-TW" altLang="zh-TW" sz="3200" dirty="0" smtClean="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四</a:t>
            </a:r>
            <a:r>
              <a:rPr lang="zh-TW" altLang="zh-TW" sz="3200" dirty="0" smtClean="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播放</a:t>
            </a:r>
            <a:r>
              <a:rPr lang="en-US" altLang="zh-TW" sz="3200" dirty="0" err="1">
                <a:latin typeface="jf金萱 七分糖" panose="020B0800000000000000" pitchFamily="34" charset="-120"/>
                <a:ea typeface="jf金萱 七分糖" panose="020B0800000000000000" pitchFamily="34" charset="-120"/>
              </a:rPr>
              <a:t>ICRT</a:t>
            </a:r>
            <a:r>
              <a:rPr lang="en-US" altLang="zh-TW" sz="3200" dirty="0">
                <a:latin typeface="jf金萱 七分糖" panose="020B0800000000000000" pitchFamily="34" charset="-120"/>
                <a:ea typeface="jf金萱 七分糖" panose="020B0800000000000000" pitchFamily="34" charset="-120"/>
              </a:rPr>
              <a:t> Lunch box</a:t>
            </a:r>
            <a:r>
              <a:rPr lang="zh-TW" altLang="en-US" sz="3200" dirty="0">
                <a:latin typeface="jf金萱 七分糖" panose="020B0800000000000000" pitchFamily="34" charset="-120"/>
                <a:ea typeface="jf金萱 七分糖" panose="020B0800000000000000" pitchFamily="34" charset="-120"/>
              </a:rPr>
              <a:t>英語廣播活動</a:t>
            </a:r>
            <a:endParaRPr lang="en-US" altLang="zh-TW" sz="3200" dirty="0">
              <a:latin typeface="jf金萱 七分糖" panose="020B0800000000000000" pitchFamily="34" charset="-120"/>
              <a:ea typeface="jf金萱 七分糖" panose="020B0800000000000000" pitchFamily="34" charset="-120"/>
            </a:endParaRPr>
          </a:p>
          <a:p>
            <a:r>
              <a:rPr lang="zh-TW"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五</a:t>
            </a:r>
            <a:r>
              <a:rPr lang="zh-TW" altLang="zh-TW" sz="3200" dirty="0" smtClean="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晨讀</a:t>
            </a:r>
            <a:r>
              <a:rPr lang="en-US" altLang="zh-TW" sz="3200" dirty="0">
                <a:latin typeface="jf金萱 七分糖" panose="020B0800000000000000" pitchFamily="34" charset="-120"/>
                <a:ea typeface="jf金萱 七分糖" panose="020B0800000000000000" pitchFamily="34" charset="-120"/>
              </a:rPr>
              <a:t>Live </a:t>
            </a:r>
            <a:r>
              <a:rPr lang="zh-TW" altLang="en-US" sz="3200" dirty="0">
                <a:latin typeface="jf金萱 七分糖" panose="020B0800000000000000" pitchFamily="34" charset="-120"/>
                <a:ea typeface="jf金萱 七分糖" panose="020B0800000000000000" pitchFamily="34" charset="-120"/>
              </a:rPr>
              <a:t>雜誌</a:t>
            </a:r>
            <a:endParaRPr lang="en-US" altLang="zh-TW" sz="3200" dirty="0">
              <a:latin typeface="jf金萱 七分糖" panose="020B0800000000000000" pitchFamily="34" charset="-120"/>
              <a:ea typeface="jf金萱 七分糖" panose="020B0800000000000000" pitchFamily="34" charset="-120"/>
            </a:endParaRPr>
          </a:p>
          <a:p>
            <a:r>
              <a:rPr lang="zh-TW" altLang="en-US" sz="3200" dirty="0">
                <a:latin typeface="jf金萱 七分糖" panose="020B0800000000000000" pitchFamily="34" charset="-120"/>
                <a:ea typeface="jf金萱 七分糖" panose="020B0800000000000000" pitchFamily="34" charset="-120"/>
              </a:rPr>
              <a:t> </a:t>
            </a:r>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六</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 </a:t>
            </a:r>
            <a:r>
              <a:rPr lang="zh-TW" altLang="en-US" sz="3200" dirty="0">
                <a:latin typeface="jf金萱 七分糖" panose="020B0800000000000000" pitchFamily="34" charset="-120"/>
                <a:ea typeface="jf金萱 七分糖" panose="020B0800000000000000" pitchFamily="34" charset="-120"/>
              </a:rPr>
              <a:t>英語歌唱</a:t>
            </a:r>
            <a:r>
              <a:rPr lang="zh-TW" altLang="en-US" sz="3200" dirty="0" smtClean="0">
                <a:latin typeface="jf金萱 七分糖" panose="020B0800000000000000" pitchFamily="34" charset="-120"/>
                <a:ea typeface="jf金萱 七分糖" panose="020B0800000000000000" pitchFamily="34" charset="-120"/>
              </a:rPr>
              <a:t>比賽</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暫定</a:t>
            </a:r>
            <a:r>
              <a:rPr lang="en-US" altLang="zh-TW" sz="3200" dirty="0" smtClean="0">
                <a:latin typeface="jf金萱 七分糖" panose="020B0800000000000000" pitchFamily="34" charset="-120"/>
                <a:ea typeface="jf金萱 七分糖" panose="020B0800000000000000" pitchFamily="34" charset="-120"/>
              </a:rPr>
              <a:t>)</a:t>
            </a:r>
          </a:p>
          <a:p>
            <a:r>
              <a:rPr lang="zh-TW" altLang="en-US" sz="3200" dirty="0" smtClean="0">
                <a:latin typeface="jf金萱 七分糖" panose="020B0800000000000000" pitchFamily="34" charset="-120"/>
                <a:ea typeface="jf金萱 七分糖" panose="020B0800000000000000" pitchFamily="34" charset="-120"/>
              </a:rPr>
              <a:t>   </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七</a:t>
            </a: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smtClean="0">
                <a:latin typeface="jf金萱 七分糖" panose="020B0800000000000000" pitchFamily="34" charset="-120"/>
                <a:ea typeface="jf金萱 七分糖" panose="020B0800000000000000" pitchFamily="34" charset="-120"/>
              </a:rPr>
              <a:t>文件雙語標示。</a:t>
            </a:r>
            <a:endParaRPr lang="en-US" altLang="zh-TW" sz="3200" dirty="0" smtClean="0">
              <a:latin typeface="jf金萱 七分糖" panose="020B0800000000000000" pitchFamily="34" charset="-120"/>
              <a:ea typeface="jf金萱 七分糖" panose="020B0800000000000000" pitchFamily="34" charset="-120"/>
            </a:endParaRPr>
          </a:p>
          <a:p>
            <a:endParaRPr lang="en-US" altLang="zh-TW" sz="3200" dirty="0">
              <a:latin typeface="jf金萱 七分糖" panose="020B0800000000000000" pitchFamily="34" charset="-120"/>
              <a:ea typeface="jf金萱 七分糖" panose="020B0800000000000000" pitchFamily="34" charset="-120"/>
            </a:endParaRPr>
          </a:p>
          <a:p>
            <a:endParaRPr lang="en-US" altLang="zh-TW"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4021969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2733995907"/>
              </p:ext>
            </p:extLst>
          </p:nvPr>
        </p:nvGraphicFramePr>
        <p:xfrm>
          <a:off x="2243573" y="908720"/>
          <a:ext cx="804564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1"/>
          <p:cNvSpPr txBox="1">
            <a:spLocks/>
          </p:cNvSpPr>
          <p:nvPr/>
        </p:nvSpPr>
        <p:spPr>
          <a:xfrm>
            <a:off x="2279650" y="188914"/>
            <a:ext cx="8229600" cy="922337"/>
          </a:xfrm>
          <a:prstGeom prst="rect">
            <a:avLst/>
          </a:prstGeom>
        </p:spPr>
        <p:txBody>
          <a:bodyP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2pPr>
            <a:lvl3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3pPr>
            <a:lvl4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4pPr>
            <a:lvl5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5pPr>
            <a:lvl6pPr marL="457200" algn="l" rtl="0" fontAlgn="base">
              <a:spcBef>
                <a:spcPct val="0"/>
              </a:spcBef>
              <a:spcAft>
                <a:spcPct val="0"/>
              </a:spcAft>
              <a:defRPr sz="2800">
                <a:solidFill>
                  <a:schemeClr val="tx1"/>
                </a:solidFill>
                <a:latin typeface="Franklin Gothic Medium" pitchFamily="34" charset="0"/>
                <a:ea typeface="微軟正黑體" pitchFamily="34" charset="-120"/>
              </a:defRPr>
            </a:lvl6pPr>
            <a:lvl7pPr marL="914400" algn="l" rtl="0" fontAlgn="base">
              <a:spcBef>
                <a:spcPct val="0"/>
              </a:spcBef>
              <a:spcAft>
                <a:spcPct val="0"/>
              </a:spcAft>
              <a:defRPr sz="2800">
                <a:solidFill>
                  <a:schemeClr val="tx1"/>
                </a:solidFill>
                <a:latin typeface="Franklin Gothic Medium" pitchFamily="34" charset="0"/>
                <a:ea typeface="微軟正黑體" pitchFamily="34" charset="-120"/>
              </a:defRPr>
            </a:lvl7pPr>
            <a:lvl8pPr marL="1371600" algn="l" rtl="0" fontAlgn="base">
              <a:spcBef>
                <a:spcPct val="0"/>
              </a:spcBef>
              <a:spcAft>
                <a:spcPct val="0"/>
              </a:spcAft>
              <a:defRPr sz="2800">
                <a:solidFill>
                  <a:schemeClr val="tx1"/>
                </a:solidFill>
                <a:latin typeface="Franklin Gothic Medium" pitchFamily="34" charset="0"/>
                <a:ea typeface="微軟正黑體" pitchFamily="34" charset="-120"/>
              </a:defRPr>
            </a:lvl8pPr>
            <a:lvl9pPr marL="1828800" algn="l" rtl="0" fontAlgn="base">
              <a:spcBef>
                <a:spcPct val="0"/>
              </a:spcBef>
              <a:spcAft>
                <a:spcPct val="0"/>
              </a:spcAft>
              <a:defRPr sz="2800">
                <a:solidFill>
                  <a:schemeClr val="tx1"/>
                </a:solidFill>
                <a:latin typeface="Franklin Gothic Medium" pitchFamily="34" charset="0"/>
                <a:ea typeface="微軟正黑體" pitchFamily="34" charset="-120"/>
              </a:defRPr>
            </a:lvl9p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推動</a:t>
            </a:r>
            <a:r>
              <a:rPr lang="zh-TW" altLang="zh-TW" sz="4000" b="1" dirty="0">
                <a:solidFill>
                  <a:srgbClr val="FF0000"/>
                </a:solidFill>
                <a:latin typeface="jf金萱 七分糖" panose="020B0800000000000000" pitchFamily="34" charset="-120"/>
                <a:ea typeface="jf金萱 七分糖" panose="020B0800000000000000" pitchFamily="34" charset="-120"/>
              </a:rPr>
              <a:t>多</a:t>
            </a:r>
            <a:r>
              <a:rPr lang="zh-TW" altLang="en-US" sz="4000" b="1" dirty="0">
                <a:solidFill>
                  <a:srgbClr val="FF0000"/>
                </a:solidFill>
                <a:latin typeface="jf金萱 七分糖" panose="020B0800000000000000" pitchFamily="34" charset="-120"/>
                <a:ea typeface="jf金萱 七分糖" panose="020B0800000000000000" pitchFamily="34" charset="-120"/>
              </a:rPr>
              <a:t>元閱讀</a:t>
            </a:r>
            <a:r>
              <a:rPr lang="zh-TW" altLang="zh-TW" sz="4000" b="1" dirty="0">
                <a:solidFill>
                  <a:srgbClr val="FF0000"/>
                </a:solidFill>
                <a:latin typeface="jf金萱 七分糖" panose="020B0800000000000000" pitchFamily="34" charset="-120"/>
                <a:ea typeface="jf金萱 七分糖" panose="020B0800000000000000" pitchFamily="34" charset="-120"/>
              </a:rPr>
              <a:t>活動</a:t>
            </a:r>
            <a:endParaRPr lang="zh-TW" altLang="en-US" sz="4000" dirty="0">
              <a:solidFill>
                <a:srgbClr val="FF0000"/>
              </a:solidFill>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81581621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15724"/>
            <a:ext cx="12192000" cy="832800"/>
          </a:xfrm>
        </p:spPr>
        <p:txBody>
          <a:bodyPr/>
          <a:lstStyle/>
          <a:p>
            <a:pPr algn="ctr">
              <a:defRPr/>
            </a:pPr>
            <a:r>
              <a:rPr lang="zh-TW" altLang="en-US" sz="4000" dirty="0">
                <a:latin typeface="jf金萱 七分糖" panose="020B0800000000000000" pitchFamily="34" charset="-120"/>
                <a:ea typeface="jf金萱 七分糖" panose="020B0800000000000000" pitchFamily="34" charset="-120"/>
              </a:rPr>
              <a:t>晨讀規劃</a:t>
            </a:r>
          </a:p>
        </p:txBody>
      </p:sp>
      <p:sp>
        <p:nvSpPr>
          <p:cNvPr id="70659" name="內容版面配置區 2"/>
          <p:cNvSpPr>
            <a:spLocks noGrp="1"/>
          </p:cNvSpPr>
          <p:nvPr>
            <p:ph idx="4294967295"/>
          </p:nvPr>
        </p:nvSpPr>
        <p:spPr>
          <a:xfrm>
            <a:off x="3188563" y="1525866"/>
            <a:ext cx="7467600" cy="3497262"/>
          </a:xfrm>
          <a:prstGeom prst="rect">
            <a:avLst/>
          </a:prstGeom>
        </p:spPr>
        <p:txBody>
          <a:bodyPr/>
          <a:lstStyle/>
          <a:p>
            <a:pPr marL="514350" indent="-514350">
              <a:lnSpc>
                <a:spcPct val="150000"/>
              </a:lnSpc>
              <a:buFont typeface="+mj-lt"/>
              <a:buAutoNum type="arabicPeriod"/>
              <a:defRPr/>
            </a:pPr>
            <a:r>
              <a:rPr lang="en-US" altLang="zh-TW" sz="3300" dirty="0" smtClean="0">
                <a:latin typeface="jf金萱 七分糖" panose="020B0800000000000000" pitchFamily="34" charset="-120"/>
                <a:ea typeface="jf金萱 七分糖" panose="020B0800000000000000" pitchFamily="34" charset="-120"/>
              </a:rPr>
              <a:t>Live </a:t>
            </a:r>
            <a:r>
              <a:rPr lang="en-US" altLang="zh-TW" sz="3300" dirty="0">
                <a:latin typeface="jf金萱 七分糖" panose="020B0800000000000000" pitchFamily="34" charset="-120"/>
                <a:ea typeface="jf金萱 七分糖" panose="020B0800000000000000" pitchFamily="34" charset="-120"/>
              </a:rPr>
              <a:t>ABC </a:t>
            </a:r>
            <a:r>
              <a:rPr lang="zh-TW" altLang="en-US" sz="3300" dirty="0">
                <a:latin typeface="jf金萱 七分糖" panose="020B0800000000000000" pitchFamily="34" charset="-120"/>
                <a:ea typeface="jf金萱 七分糖" panose="020B0800000000000000" pitchFamily="34" charset="-120"/>
              </a:rPr>
              <a:t>英語閱讀</a:t>
            </a:r>
            <a:endParaRPr lang="en-US" altLang="zh-TW" sz="3300" dirty="0">
              <a:latin typeface="jf金萱 七分糖" panose="020B0800000000000000" pitchFamily="34" charset="-120"/>
              <a:ea typeface="jf金萱 七分糖" panose="020B0800000000000000" pitchFamily="34" charset="-120"/>
            </a:endParaRPr>
          </a:p>
          <a:p>
            <a:pPr marL="514350" indent="-514350">
              <a:lnSpc>
                <a:spcPct val="150000"/>
              </a:lnSpc>
              <a:buFont typeface="+mj-lt"/>
              <a:buAutoNum type="arabicPeriod"/>
              <a:defRPr/>
            </a:pPr>
            <a:r>
              <a:rPr lang="en-US" altLang="zh-TW" sz="3300" dirty="0">
                <a:latin typeface="jf金萱 七分糖" panose="020B0800000000000000" pitchFamily="34" charset="-120"/>
                <a:ea typeface="jf金萱 七分糖" panose="020B0800000000000000" pitchFamily="34" charset="-120"/>
              </a:rPr>
              <a:t>MSSR</a:t>
            </a:r>
            <a:r>
              <a:rPr lang="zh-TW" altLang="zh-TW" sz="3300" dirty="0">
                <a:latin typeface="jf金萱 七分糖" panose="020B0800000000000000" pitchFamily="34" charset="-120"/>
                <a:ea typeface="jf金萱 七分糖" panose="020B0800000000000000" pitchFamily="34" charset="-120"/>
              </a:rPr>
              <a:t>閱讀班書</a:t>
            </a:r>
            <a:r>
              <a:rPr lang="en-US" altLang="zh-TW" sz="3300" dirty="0">
                <a:latin typeface="jf金萱 七分糖" panose="020B0800000000000000" pitchFamily="34" charset="-120"/>
                <a:ea typeface="jf金萱 七分糖" panose="020B0800000000000000" pitchFamily="34" charset="-120"/>
              </a:rPr>
              <a:t>(</a:t>
            </a:r>
            <a:r>
              <a:rPr lang="zh-TW" altLang="en-US" sz="3300" dirty="0">
                <a:latin typeface="jf金萱 七分糖" panose="020B0800000000000000" pitchFamily="34" charset="-120"/>
                <a:ea typeface="jf金萱 七分糖" panose="020B0800000000000000" pitchFamily="34" charset="-120"/>
              </a:rPr>
              <a:t>身教式閱讀</a:t>
            </a:r>
            <a:r>
              <a:rPr lang="en-US" altLang="zh-TW" sz="3300" dirty="0">
                <a:latin typeface="jf金萱 七分糖" panose="020B0800000000000000" pitchFamily="34" charset="-120"/>
                <a:ea typeface="jf金萱 七分糖" panose="020B0800000000000000" pitchFamily="34" charset="-120"/>
              </a:rPr>
              <a:t>)</a:t>
            </a:r>
          </a:p>
          <a:p>
            <a:pPr marL="514350" indent="-514350">
              <a:lnSpc>
                <a:spcPct val="150000"/>
              </a:lnSpc>
              <a:buFont typeface="+mj-lt"/>
              <a:buAutoNum type="arabicPeriod"/>
              <a:defRPr/>
            </a:pPr>
            <a:r>
              <a:rPr lang="zh-TW" altLang="en-US" sz="3300" dirty="0">
                <a:latin typeface="jf金萱 七分糖" panose="020B0800000000000000" pitchFamily="34" charset="-120"/>
                <a:ea typeface="jf金萱 七分糖" panose="020B0800000000000000" pitchFamily="34" charset="-120"/>
              </a:rPr>
              <a:t>身教式</a:t>
            </a:r>
            <a:r>
              <a:rPr lang="zh-TW" altLang="en-US" sz="3300" dirty="0" smtClean="0">
                <a:latin typeface="jf金萱 七分糖" panose="020B0800000000000000" pitchFamily="34" charset="-120"/>
                <a:ea typeface="jf金萱 七分糖" panose="020B0800000000000000" pitchFamily="34" charset="-120"/>
              </a:rPr>
              <a:t>閱讀</a:t>
            </a:r>
            <a:endParaRPr lang="en-US" altLang="zh-TW" sz="3300" dirty="0" smtClean="0">
              <a:latin typeface="jf金萱 七分糖" panose="020B0800000000000000" pitchFamily="34" charset="-120"/>
              <a:ea typeface="jf金萱 七分糖" panose="020B0800000000000000" pitchFamily="34" charset="-120"/>
            </a:endParaRPr>
          </a:p>
          <a:p>
            <a:pPr marL="514350" indent="-514350">
              <a:lnSpc>
                <a:spcPct val="150000"/>
              </a:lnSpc>
              <a:buFont typeface="+mj-lt"/>
              <a:buAutoNum type="arabicPeriod"/>
              <a:defRPr/>
            </a:pPr>
            <a:r>
              <a:rPr lang="zh-TW" altLang="zh-TW" sz="3300" dirty="0" smtClean="0">
                <a:latin typeface="jf金萱 七分糖" panose="020B0800000000000000" pitchFamily="34" charset="-120"/>
                <a:ea typeface="jf金萱 七分糖" panose="020B0800000000000000" pitchFamily="34" charset="-120"/>
              </a:rPr>
              <a:t>閱讀剪報</a:t>
            </a:r>
            <a:endParaRPr lang="en-US" altLang="zh-TW" sz="3300" dirty="0" smtClean="0">
              <a:latin typeface="jf金萱 七分糖" panose="020B0800000000000000" pitchFamily="34" charset="-120"/>
              <a:ea typeface="jf金萱 七分糖" panose="020B0800000000000000" pitchFamily="34" charset="-120"/>
            </a:endParaRPr>
          </a:p>
          <a:p>
            <a:pPr marL="514350" indent="-514350">
              <a:lnSpc>
                <a:spcPct val="150000"/>
              </a:lnSpc>
              <a:buFont typeface="+mj-lt"/>
              <a:buAutoNum type="arabicPeriod"/>
              <a:defRPr/>
            </a:pPr>
            <a:r>
              <a:rPr lang="zh-TW" altLang="zh-TW" sz="3300" dirty="0" smtClean="0">
                <a:latin typeface="jf金萱 七分糖" panose="020B0800000000000000" pitchFamily="34" charset="-120"/>
                <a:ea typeface="jf金萱 七分糖" panose="020B0800000000000000" pitchFamily="34" charset="-120"/>
              </a:rPr>
              <a:t>閱讀</a:t>
            </a:r>
            <a:r>
              <a:rPr lang="zh-TW" altLang="en-US" sz="3300" dirty="0" smtClean="0">
                <a:latin typeface="jf金萱 七分糖" panose="020B0800000000000000" pitchFamily="34" charset="-120"/>
                <a:ea typeface="jf金萱 七分糖" panose="020B0800000000000000" pitchFamily="34" charset="-120"/>
              </a:rPr>
              <a:t>世界</a:t>
            </a:r>
            <a:r>
              <a:rPr lang="en-US" altLang="zh-TW" sz="3300" dirty="0" smtClean="0">
                <a:latin typeface="jf金萱 七分糖" panose="020B0800000000000000" pitchFamily="34" charset="-120"/>
                <a:ea typeface="jf金萱 七分糖" panose="020B0800000000000000" pitchFamily="34" charset="-120"/>
              </a:rPr>
              <a:t>-</a:t>
            </a:r>
            <a:r>
              <a:rPr lang="zh-TW" altLang="en-US" sz="2800" dirty="0">
                <a:latin typeface="jf金萱 七分糖" panose="020B0800000000000000" pitchFamily="34" charset="-120"/>
                <a:ea typeface="jf金萱 七分糖" panose="020B0800000000000000" pitchFamily="34" charset="-120"/>
              </a:rPr>
              <a:t>時事議題</a:t>
            </a:r>
            <a:r>
              <a:rPr lang="en-US" altLang="zh-TW" sz="2800" dirty="0">
                <a:latin typeface="jf金萱 七分糖" panose="020B0800000000000000" pitchFamily="34" charset="-120"/>
                <a:ea typeface="jf金萱 七分糖" panose="020B0800000000000000" pitchFamily="34" charset="-120"/>
              </a:rPr>
              <a:t>/</a:t>
            </a:r>
            <a:r>
              <a:rPr lang="zh-TW" altLang="en-US" sz="2800" dirty="0">
                <a:latin typeface="jf金萱 七分糖" panose="020B0800000000000000" pitchFamily="34" charset="-120"/>
                <a:ea typeface="jf金萱 七分糖" panose="020B0800000000000000" pitchFamily="34" charset="-120"/>
              </a:rPr>
              <a:t>全球女</a:t>
            </a:r>
            <a:r>
              <a:rPr lang="zh-TW" altLang="en-US" sz="2800" dirty="0" smtClean="0">
                <a:latin typeface="jf金萱 七分糖" panose="020B0800000000000000" pitchFamily="34" charset="-120"/>
                <a:ea typeface="jf金萱 七分糖" panose="020B0800000000000000" pitchFamily="34" charset="-120"/>
              </a:rPr>
              <a:t>力</a:t>
            </a:r>
            <a:endParaRPr lang="en-US" altLang="zh-TW" sz="2800" dirty="0" smtClean="0">
              <a:latin typeface="jf金萱 七分糖" panose="020B0800000000000000" pitchFamily="34" charset="-120"/>
              <a:ea typeface="jf金萱 七分糖" panose="020B0800000000000000" pitchFamily="34" charset="-120"/>
            </a:endParaRPr>
          </a:p>
          <a:p>
            <a:pPr>
              <a:lnSpc>
                <a:spcPct val="150000"/>
              </a:lnSpc>
              <a:defRPr/>
            </a:pPr>
            <a:endParaRPr lang="en-US" altLang="zh-TW" sz="2700" dirty="0" smtClean="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4297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2279650" y="-82550"/>
            <a:ext cx="7289800" cy="503238"/>
          </a:xfrm>
          <a:prstGeom prst="rect">
            <a:avLst/>
          </a:prstGeom>
        </p:spPr>
        <p:txBody>
          <a:bodyP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2pPr>
            <a:lvl3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3pPr>
            <a:lvl4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4pPr>
            <a:lvl5pPr algn="l" rtl="0" eaLnBrk="0" fontAlgn="base" hangingPunct="0">
              <a:spcBef>
                <a:spcPct val="0"/>
              </a:spcBef>
              <a:spcAft>
                <a:spcPct val="0"/>
              </a:spcAft>
              <a:defRPr sz="2800">
                <a:solidFill>
                  <a:schemeClr val="tx1"/>
                </a:solidFill>
                <a:latin typeface="Franklin Gothic Medium" pitchFamily="34" charset="0"/>
                <a:ea typeface="微軟正黑體" pitchFamily="34" charset="-120"/>
              </a:defRPr>
            </a:lvl5pPr>
            <a:lvl6pPr marL="457200" algn="l" rtl="0" fontAlgn="base">
              <a:spcBef>
                <a:spcPct val="0"/>
              </a:spcBef>
              <a:spcAft>
                <a:spcPct val="0"/>
              </a:spcAft>
              <a:defRPr sz="2800">
                <a:solidFill>
                  <a:schemeClr val="tx1"/>
                </a:solidFill>
                <a:latin typeface="Franklin Gothic Medium" pitchFamily="34" charset="0"/>
                <a:ea typeface="微軟正黑體" pitchFamily="34" charset="-120"/>
              </a:defRPr>
            </a:lvl6pPr>
            <a:lvl7pPr marL="914400" algn="l" rtl="0" fontAlgn="base">
              <a:spcBef>
                <a:spcPct val="0"/>
              </a:spcBef>
              <a:spcAft>
                <a:spcPct val="0"/>
              </a:spcAft>
              <a:defRPr sz="2800">
                <a:solidFill>
                  <a:schemeClr val="tx1"/>
                </a:solidFill>
                <a:latin typeface="Franklin Gothic Medium" pitchFamily="34" charset="0"/>
                <a:ea typeface="微軟正黑體" pitchFamily="34" charset="-120"/>
              </a:defRPr>
            </a:lvl7pPr>
            <a:lvl8pPr marL="1371600" algn="l" rtl="0" fontAlgn="base">
              <a:spcBef>
                <a:spcPct val="0"/>
              </a:spcBef>
              <a:spcAft>
                <a:spcPct val="0"/>
              </a:spcAft>
              <a:defRPr sz="2800">
                <a:solidFill>
                  <a:schemeClr val="tx1"/>
                </a:solidFill>
                <a:latin typeface="Franklin Gothic Medium" pitchFamily="34" charset="0"/>
                <a:ea typeface="微軟正黑體" pitchFamily="34" charset="-120"/>
              </a:defRPr>
            </a:lvl8pPr>
            <a:lvl9pPr marL="1828800" algn="l" rtl="0" fontAlgn="base">
              <a:spcBef>
                <a:spcPct val="0"/>
              </a:spcBef>
              <a:spcAft>
                <a:spcPct val="0"/>
              </a:spcAft>
              <a:defRPr sz="2800">
                <a:solidFill>
                  <a:schemeClr val="tx1"/>
                </a:solidFill>
                <a:latin typeface="Franklin Gothic Medium" pitchFamily="34" charset="0"/>
                <a:ea typeface="微軟正黑體" pitchFamily="34" charset="-120"/>
              </a:defRPr>
            </a:lvl9pPr>
          </a:lstStyle>
          <a:p>
            <a:pPr algn="ctr">
              <a:lnSpc>
                <a:spcPct val="150000"/>
              </a:lnSpc>
              <a:defRPr/>
            </a:pPr>
            <a:r>
              <a:rPr lang="zh-TW" altLang="en-US" sz="4050" dirty="0">
                <a:latin typeface="jf金萱 七分糖" panose="020B0800000000000000" pitchFamily="34" charset="-120"/>
                <a:ea typeface="jf金萱 七分糖" panose="020B0800000000000000" pitchFamily="34" charset="-120"/>
              </a:rPr>
              <a:t>落實安靜閱讀的晨讀活動</a:t>
            </a:r>
            <a:endParaRPr lang="en-US" altLang="zh-TW" sz="4050" dirty="0">
              <a:latin typeface="jf金萱 七分糖" panose="020B0800000000000000" pitchFamily="34" charset="-120"/>
              <a:ea typeface="jf金萱 七分糖" panose="020B0800000000000000" pitchFamily="34" charset="-120"/>
            </a:endParaRPr>
          </a:p>
        </p:txBody>
      </p:sp>
      <p:sp>
        <p:nvSpPr>
          <p:cNvPr id="7" name="矩形 6"/>
          <p:cNvSpPr/>
          <p:nvPr/>
        </p:nvSpPr>
        <p:spPr>
          <a:xfrm>
            <a:off x="3231982" y="827212"/>
            <a:ext cx="7343775" cy="369332"/>
          </a:xfrm>
          <a:prstGeom prst="rect">
            <a:avLst/>
          </a:prstGeom>
        </p:spPr>
        <p:txBody>
          <a:bodyPr>
            <a:spAutoFit/>
          </a:bodyPr>
          <a:lstStyle/>
          <a:p>
            <a:pPr marL="342900" indent="-342900">
              <a:buFont typeface="標楷體" panose="03000509000000000000" pitchFamily="65" charset="-120"/>
              <a:buChar char="※"/>
              <a:tabLst>
                <a:tab pos="180340" algn="l"/>
              </a:tabLst>
              <a:defRPr/>
            </a:pPr>
            <a:r>
              <a:rPr lang="zh-TW" altLang="zh-TW" kern="100" dirty="0">
                <a:latin typeface="jf金萱 七分糖" panose="020B0800000000000000" pitchFamily="34" charset="-120"/>
                <a:ea typeface="jf金萱 七分糖" panose="020B0800000000000000" pitchFamily="34" charset="-120"/>
              </a:rPr>
              <a:t>時間</a:t>
            </a:r>
            <a:r>
              <a:rPr lang="en-US" altLang="zh-TW" kern="100" dirty="0">
                <a:latin typeface="jf金萱 七分糖" panose="020B0800000000000000" pitchFamily="34" charset="-120"/>
                <a:ea typeface="jf金萱 七分糖" panose="020B0800000000000000" pitchFamily="34" charset="-120"/>
              </a:rPr>
              <a:t>: </a:t>
            </a:r>
            <a:r>
              <a:rPr lang="zh-TW" altLang="zh-TW" kern="100" dirty="0">
                <a:latin typeface="jf金萱 七分糖" panose="020B0800000000000000" pitchFamily="34" charset="-120"/>
                <a:ea typeface="jf金萱 七分糖" panose="020B0800000000000000" pitchFamily="34" charset="-120"/>
              </a:rPr>
              <a:t>星期三早</a:t>
            </a:r>
            <a:r>
              <a:rPr lang="zh-TW" altLang="zh-TW" kern="100" dirty="0" smtClean="0">
                <a:latin typeface="jf金萱 七分糖" panose="020B0800000000000000" pitchFamily="34" charset="-120"/>
                <a:ea typeface="jf金萱 七分糖" panose="020B0800000000000000" pitchFamily="34" charset="-120"/>
              </a:rPr>
              <a:t>修</a:t>
            </a:r>
            <a:r>
              <a:rPr lang="en-US" altLang="zh-TW" kern="100" dirty="0" smtClean="0">
                <a:latin typeface="jf金萱 七分糖" panose="020B0800000000000000" pitchFamily="34" charset="-120"/>
                <a:ea typeface="jf金萱 七分糖" panose="020B0800000000000000" pitchFamily="34" charset="-120"/>
              </a:rPr>
              <a:t>7</a:t>
            </a:r>
            <a:r>
              <a:rPr lang="zh-TW" altLang="zh-TW" kern="100" dirty="0" smtClean="0">
                <a:latin typeface="jf金萱 七分糖" panose="020B0800000000000000" pitchFamily="34" charset="-120"/>
                <a:ea typeface="jf金萱 七分糖" panose="020B0800000000000000" pitchFamily="34" charset="-120"/>
              </a:rPr>
              <a:t>：</a:t>
            </a:r>
            <a:r>
              <a:rPr lang="en-US" altLang="zh-TW" kern="100" dirty="0" smtClean="0">
                <a:latin typeface="jf金萱 七分糖" panose="020B0800000000000000" pitchFamily="34" charset="-120"/>
                <a:ea typeface="jf金萱 七分糖" panose="020B0800000000000000" pitchFamily="34" charset="-120"/>
              </a:rPr>
              <a:t>45-8</a:t>
            </a:r>
            <a:r>
              <a:rPr lang="zh-TW" altLang="zh-TW" kern="100" dirty="0" smtClean="0">
                <a:latin typeface="jf金萱 七分糖" panose="020B0800000000000000" pitchFamily="34" charset="-120"/>
                <a:ea typeface="jf金萱 七分糖" panose="020B0800000000000000" pitchFamily="34" charset="-120"/>
              </a:rPr>
              <a:t>：</a:t>
            </a:r>
            <a:r>
              <a:rPr lang="en-US" altLang="zh-TW" kern="100" dirty="0" smtClean="0">
                <a:latin typeface="jf金萱 七分糖" panose="020B0800000000000000" pitchFamily="34" charset="-120"/>
                <a:ea typeface="jf金萱 七分糖" panose="020B0800000000000000" pitchFamily="34" charset="-120"/>
              </a:rPr>
              <a:t>10</a:t>
            </a:r>
            <a:endParaRPr lang="en-US" altLang="zh-TW" kern="100" dirty="0">
              <a:latin typeface="jf金萱 七分糖" panose="020B0800000000000000" pitchFamily="34" charset="-120"/>
              <a:ea typeface="jf金萱 七分糖" panose="020B0800000000000000"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680798765"/>
              </p:ext>
            </p:extLst>
          </p:nvPr>
        </p:nvGraphicFramePr>
        <p:xfrm>
          <a:off x="3253856" y="1233996"/>
          <a:ext cx="6147596" cy="5576960"/>
        </p:xfrm>
        <a:graphic>
          <a:graphicData uri="http://schemas.openxmlformats.org/drawingml/2006/table">
            <a:tbl>
              <a:tblPr firstRow="1" firstCol="1" lastRow="1" lastCol="1" bandRow="1" bandCol="1">
                <a:tableStyleId>{E8B1032C-EA38-4F05-BA0D-38AFFFC7BED3}</a:tableStyleId>
              </a:tblPr>
              <a:tblGrid>
                <a:gridCol w="791631"/>
                <a:gridCol w="1001588"/>
                <a:gridCol w="4354377"/>
              </a:tblGrid>
              <a:tr h="496960">
                <a:tc gridSpan="3">
                  <a:txBody>
                    <a:bodyPr/>
                    <a:lstStyle/>
                    <a:p>
                      <a:pPr marL="342900" lvl="0" indent="-342900" algn="l">
                        <a:lnSpc>
                          <a:spcPts val="2000"/>
                        </a:lnSpc>
                        <a:spcAft>
                          <a:spcPts val="0"/>
                        </a:spcAft>
                        <a:buFont typeface="標楷體" panose="03000509000000000000" pitchFamily="65" charset="-120"/>
                        <a:buChar char="※"/>
                        <a:tabLst>
                          <a:tab pos="538480" algn="l"/>
                        </a:tabLst>
                      </a:pPr>
                      <a:r>
                        <a:rPr lang="zh-TW" sz="1600" kern="100" dirty="0" smtClean="0">
                          <a:effectLst/>
                          <a:latin typeface="jf金萱 七分糖" panose="020B0800000000000000" pitchFamily="34" charset="-120"/>
                          <a:ea typeface="jf金萱 七分糖" panose="020B0800000000000000" pitchFamily="34" charset="-120"/>
                        </a:rPr>
                        <a:t>內容</a:t>
                      </a:r>
                      <a:r>
                        <a:rPr lang="en-US" sz="1600" kern="100" dirty="0">
                          <a:effectLst/>
                          <a:latin typeface="jf金萱 七分糖" panose="020B0800000000000000" pitchFamily="34" charset="-120"/>
                          <a:ea typeface="jf金萱 七分糖" panose="020B0800000000000000" pitchFamily="34" charset="-120"/>
                        </a:rPr>
                        <a:t>: </a:t>
                      </a:r>
                      <a:r>
                        <a:rPr lang="zh-TW" sz="1600" kern="100" dirty="0">
                          <a:effectLst/>
                          <a:latin typeface="jf金萱 七分糖" panose="020B0800000000000000" pitchFamily="34" charset="-120"/>
                          <a:ea typeface="jf金萱 七分糖" panose="020B0800000000000000" pitchFamily="34" charset="-120"/>
                        </a:rPr>
                        <a:t>身教式閱讀</a:t>
                      </a:r>
                      <a:r>
                        <a:rPr lang="en-US" sz="1600" kern="100" dirty="0">
                          <a:effectLst/>
                          <a:latin typeface="jf金萱 七分糖" panose="020B0800000000000000" pitchFamily="34" charset="-120"/>
                          <a:ea typeface="jf金萱 七分糖" panose="020B0800000000000000" pitchFamily="34" charset="-120"/>
                        </a:rPr>
                        <a:t>/</a:t>
                      </a:r>
                      <a:r>
                        <a:rPr lang="zh-TW" sz="1600" kern="100" dirty="0">
                          <a:effectLst/>
                          <a:latin typeface="jf金萱 七分糖" panose="020B0800000000000000" pitchFamily="34" charset="-120"/>
                          <a:ea typeface="jf金萱 七分糖" panose="020B0800000000000000" pitchFamily="34" charset="-120"/>
                        </a:rPr>
                        <a:t>時事議題</a:t>
                      </a:r>
                      <a:r>
                        <a:rPr lang="en-US" sz="1600" kern="100" dirty="0">
                          <a:effectLst/>
                          <a:latin typeface="jf金萱 七分糖" panose="020B0800000000000000" pitchFamily="34" charset="-120"/>
                          <a:ea typeface="jf金萱 七分糖" panose="020B0800000000000000" pitchFamily="34" charset="-120"/>
                        </a:rPr>
                        <a:t>/</a:t>
                      </a:r>
                      <a:r>
                        <a:rPr lang="zh-TW" sz="1600" kern="100" dirty="0">
                          <a:effectLst/>
                          <a:latin typeface="jf金萱 七分糖" panose="020B0800000000000000" pitchFamily="34" charset="-120"/>
                          <a:ea typeface="jf金萱 七分糖" panose="020B0800000000000000" pitchFamily="34" charset="-120"/>
                        </a:rPr>
                        <a:t>全球女力</a:t>
                      </a:r>
                      <a:endParaRPr lang="zh-TW" sz="1600"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53041" marR="53041" marT="0" marB="0" anchor="ctr"/>
                </a:tc>
                <a:tc hMerge="1">
                  <a:txBody>
                    <a:bodyPr/>
                    <a:lstStyle/>
                    <a:p>
                      <a:endParaRPr lang="zh-TW" altLang="en-US"/>
                    </a:p>
                  </a:txBody>
                  <a:tcPr/>
                </a:tc>
                <a:tc hMerge="1">
                  <a:txBody>
                    <a:bodyPr/>
                    <a:lstStyle/>
                    <a:p>
                      <a:endParaRPr lang="zh-TW" altLang="en-US"/>
                    </a:p>
                  </a:txBody>
                  <a:tcPr/>
                </a:tc>
              </a:tr>
              <a:tr h="235712">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週次</a:t>
                      </a: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日 期</a:t>
                      </a: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閱 讀 內 容</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3</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02/23</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永吉週三晨讀說明</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4</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03/02</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a:t>
                      </a:r>
                      <a:r>
                        <a:rPr lang="en-US" sz="1600" kern="100">
                          <a:effectLst/>
                          <a:latin typeface="jf金萱 七分糖" panose="020B0800000000000000" pitchFamily="34" charset="-120"/>
                          <a:ea typeface="jf金萱 七分糖" panose="020B0800000000000000" pitchFamily="34" charset="-120"/>
                        </a:rPr>
                        <a:t>(</a:t>
                      </a:r>
                      <a:r>
                        <a:rPr lang="zh-TW" sz="1600" kern="100">
                          <a:effectLst/>
                          <a:latin typeface="jf金萱 七分糖" panose="020B0800000000000000" pitchFamily="34" charset="-120"/>
                          <a:ea typeface="jf金萱 七分糖" panose="020B0800000000000000" pitchFamily="34" charset="-120"/>
                        </a:rPr>
                        <a:t>一</a:t>
                      </a:r>
                      <a:r>
                        <a:rPr lang="en-US" sz="1600" kern="100">
                          <a:effectLst/>
                          <a:latin typeface="jf金萱 七分糖" panose="020B0800000000000000" pitchFamily="34" charset="-120"/>
                          <a:ea typeface="jf金萱 七分糖" panose="020B0800000000000000" pitchFamily="34" charset="-120"/>
                        </a:rPr>
                        <a:t>)</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5</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03/09</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全校晨考作文</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6</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03/16</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a:t>
                      </a:r>
                      <a:r>
                        <a:rPr lang="en-US" sz="1600" kern="100">
                          <a:effectLst/>
                          <a:latin typeface="jf金萱 七分糖" panose="020B0800000000000000" pitchFamily="34" charset="-120"/>
                          <a:ea typeface="jf金萱 七分糖" panose="020B0800000000000000" pitchFamily="34" charset="-120"/>
                        </a:rPr>
                        <a:t>(</a:t>
                      </a:r>
                      <a:r>
                        <a:rPr lang="zh-TW" sz="1600" kern="100">
                          <a:effectLst/>
                          <a:latin typeface="jf金萱 七分糖" panose="020B0800000000000000" pitchFamily="34" charset="-120"/>
                          <a:ea typeface="jf金萱 七分糖" panose="020B0800000000000000" pitchFamily="34" charset="-120"/>
                        </a:rPr>
                        <a:t>二</a:t>
                      </a:r>
                      <a:r>
                        <a:rPr lang="en-US" sz="1600" kern="100">
                          <a:effectLst/>
                          <a:latin typeface="jf金萱 七分糖" panose="020B0800000000000000" pitchFamily="34" charset="-120"/>
                          <a:ea typeface="jf金萱 七分糖" panose="020B0800000000000000" pitchFamily="34" charset="-120"/>
                        </a:rPr>
                        <a:t>)</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7</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03/23</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段考前一週暫停一次</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8</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03/30</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第一次定期評量</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9</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04/06</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a:t>
                      </a:r>
                      <a:r>
                        <a:rPr lang="en-US" sz="1600" kern="100">
                          <a:effectLst/>
                          <a:latin typeface="jf金萱 七分糖" panose="020B0800000000000000" pitchFamily="34" charset="-120"/>
                          <a:ea typeface="jf金萱 七分糖" panose="020B0800000000000000" pitchFamily="34" charset="-120"/>
                        </a:rPr>
                        <a:t>(</a:t>
                      </a:r>
                      <a:r>
                        <a:rPr lang="zh-TW" sz="1600" kern="100">
                          <a:effectLst/>
                          <a:latin typeface="jf金萱 七分糖" panose="020B0800000000000000" pitchFamily="34" charset="-120"/>
                          <a:ea typeface="jf金萱 七分糖" panose="020B0800000000000000" pitchFamily="34" charset="-120"/>
                        </a:rPr>
                        <a:t>三</a:t>
                      </a:r>
                      <a:r>
                        <a:rPr lang="en-US" sz="1600" kern="100">
                          <a:effectLst/>
                          <a:latin typeface="jf金萱 七分糖" panose="020B0800000000000000" pitchFamily="34" charset="-120"/>
                          <a:ea typeface="jf金萱 七分糖" panose="020B0800000000000000" pitchFamily="34" charset="-120"/>
                        </a:rPr>
                        <a:t>)</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10</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04/13</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閱讀地球：世界地球日─地球日談水資源</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11</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04/20</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閱讀地球：世界閱讀日─閱讀的力量</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12</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04/27</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七八年級作文晨考</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13</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05/04</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a:t>
                      </a:r>
                      <a:r>
                        <a:rPr lang="en-US" sz="1600" kern="100">
                          <a:effectLst/>
                          <a:latin typeface="jf金萱 七分糖" panose="020B0800000000000000" pitchFamily="34" charset="-120"/>
                          <a:ea typeface="jf金萱 七分糖" panose="020B0800000000000000" pitchFamily="34" charset="-120"/>
                        </a:rPr>
                        <a:t>(</a:t>
                      </a:r>
                      <a:r>
                        <a:rPr lang="zh-TW" sz="1600" kern="100">
                          <a:effectLst/>
                          <a:latin typeface="jf金萱 七分糖" panose="020B0800000000000000" pitchFamily="34" charset="-120"/>
                          <a:ea typeface="jf金萱 七分糖" panose="020B0800000000000000" pitchFamily="34" charset="-120"/>
                        </a:rPr>
                        <a:t>四</a:t>
                      </a:r>
                      <a:r>
                        <a:rPr lang="en-US" sz="1600" kern="100">
                          <a:effectLst/>
                          <a:latin typeface="jf金萱 七分糖" panose="020B0800000000000000" pitchFamily="34" charset="-120"/>
                          <a:ea typeface="jf金萱 七分糖" panose="020B0800000000000000" pitchFamily="34" charset="-120"/>
                        </a:rPr>
                        <a:t>)</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14</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05/11</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第二次定期評量</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15</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05/18</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閱讀女力：全台唯一女風機手吳詩渝</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16</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05/25</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閱讀藝術：跳舞吧！芭蕾</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17</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06/01</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身教式閱讀：班書共讀（五）</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18</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06/08</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晨讀記錄卡總檢核</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19</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06/15</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身教式閱讀：班書共讀</a:t>
                      </a:r>
                      <a:r>
                        <a:rPr lang="en-US" sz="1600" kern="100">
                          <a:effectLst/>
                          <a:latin typeface="jf金萱 七分糖" panose="020B0800000000000000" pitchFamily="34" charset="-120"/>
                          <a:ea typeface="jf金萱 七分糖" panose="020B0800000000000000" pitchFamily="34" charset="-120"/>
                        </a:rPr>
                        <a:t>(</a:t>
                      </a:r>
                      <a:r>
                        <a:rPr lang="zh-TW" sz="1600" kern="100">
                          <a:effectLst/>
                          <a:latin typeface="jf金萱 七分糖" panose="020B0800000000000000" pitchFamily="34" charset="-120"/>
                          <a:ea typeface="jf金萱 七分糖" panose="020B0800000000000000" pitchFamily="34" charset="-120"/>
                        </a:rPr>
                        <a:t>六</a:t>
                      </a:r>
                      <a:r>
                        <a:rPr lang="en-US" sz="1600" kern="100">
                          <a:effectLst/>
                          <a:latin typeface="jf金萱 七分糖" panose="020B0800000000000000" pitchFamily="34" charset="-120"/>
                          <a:ea typeface="jf金萱 七分糖" panose="020B0800000000000000" pitchFamily="34" charset="-120"/>
                        </a:rPr>
                        <a:t>)</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20</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06/22</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a:effectLst/>
                          <a:latin typeface="jf金萱 七分糖" panose="020B0800000000000000" pitchFamily="34" charset="-120"/>
                          <a:ea typeface="jf金萱 七分糖" panose="020B0800000000000000" pitchFamily="34" charset="-120"/>
                        </a:rPr>
                        <a:t>段考前一週暫停一次</a:t>
                      </a:r>
                    </a:p>
                  </a:txBody>
                  <a:tcPr marL="53041" marR="53041" marT="0" marB="0" anchor="ctr"/>
                </a:tc>
              </a:tr>
              <a:tr h="235712">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21</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en-US" sz="1600" kern="100">
                          <a:effectLst/>
                          <a:latin typeface="jf金萱 七分糖" panose="020B0800000000000000" pitchFamily="34" charset="-120"/>
                          <a:ea typeface="jf金萱 七分糖" panose="020B0800000000000000" pitchFamily="34" charset="-120"/>
                        </a:rPr>
                        <a:t>06/29</a:t>
                      </a:r>
                      <a:endParaRPr lang="zh-TW" sz="1600" kern="100">
                        <a:effectLst/>
                        <a:latin typeface="jf金萱 七分糖" panose="020B0800000000000000" pitchFamily="34" charset="-120"/>
                        <a:ea typeface="jf金萱 七分糖" panose="020B0800000000000000" pitchFamily="34" charset="-120"/>
                      </a:endParaRPr>
                    </a:p>
                  </a:txBody>
                  <a:tcPr marL="53041" marR="53041" marT="0" marB="0" anchor="ctr"/>
                </a:tc>
                <a:tc>
                  <a:txBody>
                    <a:bodyPr/>
                    <a:lstStyle/>
                    <a:p>
                      <a:pPr algn="ctr">
                        <a:lnSpc>
                          <a:spcPts val="2000"/>
                        </a:lnSpc>
                        <a:spcAft>
                          <a:spcPts val="0"/>
                        </a:spcAft>
                        <a:tabLst>
                          <a:tab pos="538480" algn="l"/>
                        </a:tabLst>
                      </a:pPr>
                      <a:r>
                        <a:rPr lang="zh-TW" sz="1600" kern="100" dirty="0">
                          <a:effectLst/>
                          <a:latin typeface="jf金萱 七分糖" panose="020B0800000000000000" pitchFamily="34" charset="-120"/>
                          <a:ea typeface="jf金萱 七分糖" panose="020B0800000000000000" pitchFamily="34" charset="-120"/>
                        </a:rPr>
                        <a:t>第三次定期評量</a:t>
                      </a:r>
                    </a:p>
                  </a:txBody>
                  <a:tcPr marL="53041" marR="53041" marT="0" marB="0" anchor="ctr"/>
                </a:tc>
              </a:tr>
            </a:tbl>
          </a:graphicData>
        </a:graphic>
      </p:graphicFrame>
    </p:spTree>
    <p:extLst>
      <p:ext uri="{BB962C8B-B14F-4D97-AF65-F5344CB8AC3E}">
        <p14:creationId xmlns:p14="http://schemas.microsoft.com/office/powerpoint/2010/main" val="2466824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47127" y="330840"/>
            <a:ext cx="10744873" cy="1015632"/>
          </a:xfrm>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kumimoji="1" lang="zh-TW" altLang="en-US" sz="5400" b="1" dirty="0">
                <a:solidFill>
                  <a:schemeClr val="bg1"/>
                </a:solidFill>
                <a:latin typeface="jf金萱 七分糖" panose="020B0800000000000000" pitchFamily="34" charset="-120"/>
                <a:ea typeface="jf金萱 七分糖" panose="020B0800000000000000" pitchFamily="34" charset="-120"/>
              </a:rPr>
              <a:t>愛文詠集</a:t>
            </a:r>
            <a:r>
              <a:rPr kumimoji="1" lang="en-US" altLang="zh-TW" sz="5400" b="1" dirty="0">
                <a:solidFill>
                  <a:schemeClr val="bg1"/>
                </a:solidFill>
                <a:latin typeface="jf金萱 七分糖" panose="020B0800000000000000" pitchFamily="34" charset="-120"/>
                <a:ea typeface="jf金萱 七分糖" panose="020B0800000000000000" pitchFamily="34" charset="-120"/>
              </a:rPr>
              <a:t>‧</a:t>
            </a:r>
            <a:r>
              <a:rPr kumimoji="1" lang="zh-TW" altLang="en-US" sz="5400" b="1" dirty="0">
                <a:solidFill>
                  <a:schemeClr val="bg1"/>
                </a:solidFill>
                <a:latin typeface="jf金萱 七分糖" panose="020B0800000000000000" pitchFamily="34" charset="-120"/>
                <a:ea typeface="jf金萱 七分糖" panose="020B0800000000000000" pitchFamily="34" charset="-120"/>
              </a:rPr>
              <a:t>愛阮永吉</a:t>
            </a:r>
            <a:r>
              <a:rPr kumimoji="1" lang="en-US" altLang="zh-TW" sz="5400" b="1" dirty="0">
                <a:solidFill>
                  <a:schemeClr val="bg1"/>
                </a:solidFill>
                <a:latin typeface="jf金萱 七分糖" panose="020B0800000000000000" pitchFamily="34" charset="-120"/>
                <a:ea typeface="jf金萱 七分糖" panose="020B0800000000000000" pitchFamily="34" charset="-120"/>
              </a:rPr>
              <a:t>@</a:t>
            </a:r>
            <a:r>
              <a:rPr kumimoji="1" lang="en-US" altLang="zh-TW" sz="5400" b="1" dirty="0" err="1">
                <a:solidFill>
                  <a:schemeClr val="bg1"/>
                </a:solidFill>
                <a:latin typeface="jf金萱 七分糖" panose="020B0800000000000000" pitchFamily="34" charset="-120"/>
                <a:ea typeface="jf金萱 七分糖" panose="020B0800000000000000" pitchFamily="34" charset="-120"/>
              </a:rPr>
              <a:t>yjjhreading</a:t>
            </a:r>
            <a:endParaRPr kumimoji="1" lang="zh-TW" altLang="en-US" sz="5400" b="1" dirty="0">
              <a:solidFill>
                <a:schemeClr val="bg1"/>
              </a:solidFill>
              <a:latin typeface="jf金萱 七分糖" panose="020B0800000000000000" pitchFamily="34" charset="-120"/>
              <a:ea typeface="jf金萱 七分糖" panose="020B0800000000000000" pitchFamily="34" charset="-120"/>
            </a:endParaRPr>
          </a:p>
        </p:txBody>
      </p:sp>
      <p:pic>
        <p:nvPicPr>
          <p:cNvPr id="4" name="圖片 3">
            <a:hlinkClick r:id="rId2"/>
          </p:cNvPr>
          <p:cNvPicPr>
            <a:picLocks noChangeAspect="1"/>
          </p:cNvPicPr>
          <p:nvPr/>
        </p:nvPicPr>
        <p:blipFill>
          <a:blip r:embed="rId3"/>
          <a:stretch>
            <a:fillRect/>
          </a:stretch>
        </p:blipFill>
        <p:spPr>
          <a:xfrm>
            <a:off x="10626572" y="4810574"/>
            <a:ext cx="1448370" cy="1448369"/>
          </a:xfrm>
          <a:prstGeom prst="rect">
            <a:avLst/>
          </a:prstGeom>
          <a:ln>
            <a:noFill/>
          </a:ln>
          <a:effectLst>
            <a:outerShdw blurRad="190500" algn="tl" rotWithShape="0">
              <a:srgbClr val="000000">
                <a:alpha val="70000"/>
              </a:srgbClr>
            </a:outerShdw>
          </a:effectLst>
        </p:spPr>
      </p:pic>
      <p:pic>
        <p:nvPicPr>
          <p:cNvPr id="3074" name="圖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603" y="1571348"/>
            <a:ext cx="4069441" cy="465189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圖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908" y="1589103"/>
            <a:ext cx="3684232" cy="4660776"/>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09032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defRPr/>
            </a:pPr>
            <a:r>
              <a:rPr lang="zh-TW" altLang="en-US" sz="4000" dirty="0">
                <a:solidFill>
                  <a:srgbClr val="FF0000"/>
                </a:solidFill>
                <a:latin typeface="標楷體" panose="03000509000000000000" pitchFamily="65" charset="-120"/>
                <a:ea typeface="標楷體" panose="03000509000000000000" pitchFamily="65" charset="-120"/>
              </a:rPr>
              <a:t>辦理國際教育月活動</a:t>
            </a:r>
            <a:r>
              <a:rPr lang="en-US" altLang="zh-TW" sz="4000" dirty="0">
                <a:solidFill>
                  <a:srgbClr val="FF0000"/>
                </a:solidFill>
                <a:latin typeface="標楷體" panose="03000509000000000000" pitchFamily="65" charset="-120"/>
                <a:ea typeface="標楷體" panose="03000509000000000000" pitchFamily="65" charset="-120"/>
              </a:rPr>
              <a:t>(</a:t>
            </a:r>
            <a:r>
              <a:rPr lang="zh-TW" altLang="en-US" sz="4000" dirty="0">
                <a:solidFill>
                  <a:srgbClr val="FF0000"/>
                </a:solidFill>
                <a:latin typeface="標楷體" panose="03000509000000000000" pitchFamily="65" charset="-120"/>
                <a:ea typeface="標楷體" panose="03000509000000000000" pitchFamily="65" charset="-120"/>
              </a:rPr>
              <a:t>法國</a:t>
            </a:r>
            <a:r>
              <a:rPr lang="en-US" altLang="zh-TW" sz="4000" dirty="0">
                <a:solidFill>
                  <a:srgbClr val="FF0000"/>
                </a:solidFill>
                <a:latin typeface="標楷體" panose="03000509000000000000" pitchFamily="65" charset="-120"/>
                <a:ea typeface="標楷體" panose="03000509000000000000" pitchFamily="65" charset="-120"/>
              </a:rPr>
              <a:t>)</a:t>
            </a:r>
            <a:endParaRPr lang="zh-TW" altLang="en-US" sz="4000" dirty="0">
              <a:solidFill>
                <a:srgbClr val="FF0000"/>
              </a:solidFill>
              <a:latin typeface="標楷體" panose="03000509000000000000" pitchFamily="65" charset="-120"/>
              <a:ea typeface="標楷體" panose="03000509000000000000" pitchFamily="65" charset="-120"/>
            </a:endParaRPr>
          </a:p>
        </p:txBody>
      </p:sp>
      <p:sp>
        <p:nvSpPr>
          <p:cNvPr id="73731" name="直排文字版面配置區 2"/>
          <p:cNvSpPr>
            <a:spLocks noGrp="1"/>
          </p:cNvSpPr>
          <p:nvPr>
            <p:ph type="body" orient="vert" idx="1"/>
          </p:nvPr>
        </p:nvSpPr>
        <p:spPr/>
        <p:txBody>
          <a:bodyPr/>
          <a:lstStyle/>
          <a:p>
            <a:endParaRPr lang="zh-TW" altLang="en-US" smtClean="0"/>
          </a:p>
        </p:txBody>
      </p:sp>
      <p:graphicFrame>
        <p:nvGraphicFramePr>
          <p:cNvPr id="4" name="表格 3"/>
          <p:cNvGraphicFramePr>
            <a:graphicFrameLocks noGrp="1"/>
          </p:cNvGraphicFramePr>
          <p:nvPr/>
        </p:nvGraphicFramePr>
        <p:xfrm>
          <a:off x="1785938" y="1916114"/>
          <a:ext cx="8642350" cy="4048124"/>
        </p:xfrm>
        <a:graphic>
          <a:graphicData uri="http://schemas.openxmlformats.org/drawingml/2006/table">
            <a:tbl>
              <a:tblPr>
                <a:tableStyleId>{8A107856-5554-42FB-B03E-39F5DBC370BA}</a:tableStyleId>
              </a:tblPr>
              <a:tblGrid>
                <a:gridCol w="2673890"/>
                <a:gridCol w="2186949"/>
                <a:gridCol w="968740"/>
                <a:gridCol w="1310798"/>
                <a:gridCol w="1501973"/>
              </a:tblGrid>
              <a:tr h="609768">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項</a:t>
                      </a:r>
                      <a:r>
                        <a:rPr lang="en-US" sz="2000" kern="100">
                          <a:effectLst/>
                          <a:latin typeface="標楷體" panose="03000509000000000000" pitchFamily="65" charset="-120"/>
                          <a:ea typeface="標楷體" panose="03000509000000000000" pitchFamily="65" charset="-120"/>
                        </a:rPr>
                        <a:t>   </a:t>
                      </a:r>
                      <a:r>
                        <a:rPr lang="zh-TW" sz="2000" kern="100">
                          <a:effectLst/>
                          <a:latin typeface="標楷體" panose="03000509000000000000" pitchFamily="65" charset="-120"/>
                          <a:ea typeface="標楷體" panose="03000509000000000000" pitchFamily="65" charset="-120"/>
                        </a:rPr>
                        <a:t>目</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實 施 日 期</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實 施 對 象</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地</a:t>
                      </a:r>
                      <a:r>
                        <a:rPr lang="en-US" sz="2000" kern="100">
                          <a:effectLst/>
                          <a:latin typeface="標楷體" panose="03000509000000000000" pitchFamily="65" charset="-120"/>
                          <a:ea typeface="標楷體" panose="03000509000000000000" pitchFamily="65" charset="-120"/>
                        </a:rPr>
                        <a:t>    </a:t>
                      </a:r>
                      <a:r>
                        <a:rPr lang="zh-TW" sz="2000" kern="100">
                          <a:effectLst/>
                          <a:latin typeface="標楷體" panose="03000509000000000000" pitchFamily="65" charset="-120"/>
                          <a:ea typeface="標楷體" panose="03000509000000000000" pitchFamily="65" charset="-120"/>
                        </a:rPr>
                        <a:t>點</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備</a:t>
                      </a:r>
                      <a:r>
                        <a:rPr lang="en-US" sz="2000" kern="100">
                          <a:effectLst/>
                          <a:latin typeface="標楷體" panose="03000509000000000000" pitchFamily="65" charset="-120"/>
                          <a:ea typeface="標楷體" panose="03000509000000000000" pitchFamily="65" charset="-120"/>
                        </a:rPr>
                        <a:t>  </a:t>
                      </a:r>
                      <a:r>
                        <a:rPr lang="zh-TW" sz="2000" kern="100">
                          <a:effectLst/>
                          <a:latin typeface="標楷體" panose="03000509000000000000" pitchFamily="65" charset="-120"/>
                          <a:ea typeface="標楷體" panose="03000509000000000000" pitchFamily="65" charset="-120"/>
                        </a:rPr>
                        <a:t>註</a:t>
                      </a:r>
                    </a:p>
                  </a:txBody>
                  <a:tcPr marL="17447" marR="17447" marT="0" marB="0" anchor="ctr"/>
                </a:tc>
              </a:tr>
              <a:tr h="614456">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導 入 活 動─</a:t>
                      </a:r>
                    </a:p>
                    <a:p>
                      <a:pPr algn="ctr">
                        <a:spcAft>
                          <a:spcPts val="0"/>
                        </a:spcAft>
                      </a:pPr>
                      <a:r>
                        <a:rPr lang="zh-TW" sz="2000" kern="100">
                          <a:effectLst/>
                          <a:latin typeface="標楷體" panose="03000509000000000000" pitchFamily="65" charset="-120"/>
                          <a:ea typeface="標楷體" panose="03000509000000000000" pitchFamily="65" charset="-120"/>
                        </a:rPr>
                        <a:t>影片欣賞</a:t>
                      </a:r>
                      <a:r>
                        <a:rPr lang="en-US" sz="2000" kern="100">
                          <a:effectLst/>
                          <a:latin typeface="標楷體" panose="03000509000000000000" pitchFamily="65" charset="-120"/>
                          <a:ea typeface="標楷體" panose="03000509000000000000" pitchFamily="65" charset="-120"/>
                        </a:rPr>
                        <a:t>(</a:t>
                      </a:r>
                      <a:r>
                        <a:rPr lang="zh-TW" sz="2000" kern="100">
                          <a:effectLst/>
                          <a:latin typeface="標楷體" panose="03000509000000000000" pitchFamily="65" charset="-120"/>
                          <a:ea typeface="標楷體" panose="03000509000000000000" pitchFamily="65" charset="-120"/>
                        </a:rPr>
                        <a:t>晨讀</a:t>
                      </a:r>
                      <a:r>
                        <a:rPr lang="en-US" sz="2000" kern="100">
                          <a:effectLst/>
                          <a:latin typeface="標楷體" panose="03000509000000000000" pitchFamily="65" charset="-120"/>
                          <a:ea typeface="標楷體" panose="03000509000000000000" pitchFamily="65" charset="-120"/>
                        </a:rPr>
                        <a:t>)</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110.5.10</a:t>
                      </a:r>
                      <a:r>
                        <a:rPr lang="zh-TW" sz="2000" kern="100">
                          <a:effectLst/>
                          <a:latin typeface="標楷體" panose="03000509000000000000" pitchFamily="65" charset="-120"/>
                          <a:ea typeface="標楷體" panose="03000509000000000000" pitchFamily="65" charset="-120"/>
                        </a:rPr>
                        <a:t>～</a:t>
                      </a:r>
                      <a:r>
                        <a:rPr lang="en-US" sz="2000" kern="100">
                          <a:effectLst/>
                          <a:latin typeface="標楷體" panose="03000509000000000000" pitchFamily="65" charset="-120"/>
                          <a:ea typeface="標楷體" panose="03000509000000000000" pitchFamily="65" charset="-120"/>
                        </a:rPr>
                        <a:t>110.6.4 </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全體</a:t>
                      </a:r>
                      <a:endParaRPr lang="en-US" altLang="zh-TW" sz="2000" kern="100" dirty="0">
                        <a:effectLst/>
                        <a:latin typeface="標楷體" panose="03000509000000000000" pitchFamily="65" charset="-120"/>
                        <a:ea typeface="標楷體" panose="03000509000000000000" pitchFamily="65" charset="-120"/>
                      </a:endParaRPr>
                    </a:p>
                    <a:p>
                      <a:pPr algn="ctr">
                        <a:spcAft>
                          <a:spcPts val="0"/>
                        </a:spcAft>
                      </a:pPr>
                      <a:r>
                        <a:rPr lang="zh-TW" sz="2000" kern="100" dirty="0">
                          <a:effectLst/>
                          <a:latin typeface="標楷體" panose="03000509000000000000" pitchFamily="65" charset="-120"/>
                          <a:ea typeface="標楷體" panose="03000509000000000000" pitchFamily="65" charset="-120"/>
                        </a:rPr>
                        <a:t>學生</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各班教室</a:t>
                      </a:r>
                    </a:p>
                  </a:txBody>
                  <a:tcPr marL="17447" marR="17447" marT="0" marB="0" anchor="ct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5/10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5/17</a:t>
                      </a:r>
                      <a:r>
                        <a:rPr lang="zh-TW" sz="2000" kern="100" dirty="0">
                          <a:effectLst/>
                          <a:latin typeface="標楷體" panose="03000509000000000000" pitchFamily="65" charset="-120"/>
                          <a:ea typeface="標楷體" panose="03000509000000000000" pitchFamily="65" charset="-120"/>
                        </a:rPr>
                        <a:t>，</a:t>
                      </a:r>
                    </a:p>
                    <a:p>
                      <a:pPr algn="ctr">
                        <a:spcAft>
                          <a:spcPts val="0"/>
                        </a:spcAft>
                      </a:pPr>
                      <a:r>
                        <a:rPr lang="en-US" sz="2000" kern="100" dirty="0">
                          <a:effectLst/>
                          <a:latin typeface="標楷體" panose="03000509000000000000" pitchFamily="65" charset="-120"/>
                          <a:ea typeface="標楷體" panose="03000509000000000000" pitchFamily="65" charset="-120"/>
                        </a:rPr>
                        <a:t>5/24</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5/31</a:t>
                      </a:r>
                      <a:endParaRPr lang="zh-TW" sz="2000" kern="100" dirty="0">
                        <a:effectLst/>
                        <a:latin typeface="標楷體" panose="03000509000000000000" pitchFamily="65" charset="-120"/>
                        <a:ea typeface="標楷體" panose="03000509000000000000" pitchFamily="65" charset="-120"/>
                      </a:endParaRPr>
                    </a:p>
                  </a:txBody>
                  <a:tcPr marL="17447" marR="17447" marT="0" marB="0" anchor="ctr"/>
                </a:tc>
              </a:tr>
              <a:tr h="609768">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法國文學展</a:t>
                      </a: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110.5.10~110.6.4</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全校</a:t>
                      </a:r>
                      <a:endParaRPr lang="en-US" altLang="zh-TW" sz="2000" kern="100" dirty="0">
                        <a:effectLst/>
                        <a:latin typeface="標楷體" panose="03000509000000000000" pitchFamily="65" charset="-120"/>
                        <a:ea typeface="標楷體" panose="03000509000000000000" pitchFamily="65" charset="-120"/>
                      </a:endParaRPr>
                    </a:p>
                    <a:p>
                      <a:pPr algn="ctr">
                        <a:spcAft>
                          <a:spcPts val="0"/>
                        </a:spcAft>
                      </a:pPr>
                      <a:r>
                        <a:rPr lang="zh-TW" sz="2000" kern="100" dirty="0">
                          <a:effectLst/>
                          <a:latin typeface="標楷體" panose="03000509000000000000" pitchFamily="65" charset="-120"/>
                          <a:ea typeface="標楷體" panose="03000509000000000000" pitchFamily="65" charset="-120"/>
                        </a:rPr>
                        <a:t>師生</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詠集軒</a:t>
                      </a: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 </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r>
              <a:tr h="497298">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知識大考驗競賽</a:t>
                      </a: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110.5.21</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全年級</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活動中心</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第</a:t>
                      </a:r>
                      <a:r>
                        <a:rPr lang="en-US" sz="2000" kern="100">
                          <a:effectLst/>
                          <a:latin typeface="標楷體" panose="03000509000000000000" pitchFamily="65" charset="-120"/>
                          <a:ea typeface="標楷體" panose="03000509000000000000" pitchFamily="65" charset="-120"/>
                        </a:rPr>
                        <a:t>6-7</a:t>
                      </a:r>
                      <a:r>
                        <a:rPr lang="zh-TW" sz="2000" kern="100">
                          <a:effectLst/>
                          <a:latin typeface="標楷體" panose="03000509000000000000" pitchFamily="65" charset="-120"/>
                          <a:ea typeface="標楷體" panose="03000509000000000000" pitchFamily="65" charset="-120"/>
                        </a:rPr>
                        <a:t>節</a:t>
                      </a:r>
                    </a:p>
                  </a:txBody>
                  <a:tcPr marL="17447" marR="17447" marT="0" marB="0" anchor="ctr"/>
                </a:tc>
              </a:tr>
              <a:tr h="609768">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法式甜點製作體驗</a:t>
                      </a: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110.5.14</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七八年級</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烹飪教室</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第</a:t>
                      </a:r>
                      <a:r>
                        <a:rPr lang="en-US" sz="2000" kern="100">
                          <a:effectLst/>
                          <a:latin typeface="標楷體" panose="03000509000000000000" pitchFamily="65" charset="-120"/>
                          <a:ea typeface="標楷體" panose="03000509000000000000" pitchFamily="65" charset="-120"/>
                        </a:rPr>
                        <a:t>6-7</a:t>
                      </a:r>
                      <a:r>
                        <a:rPr lang="zh-TW" sz="2000" kern="100">
                          <a:effectLst/>
                          <a:latin typeface="標楷體" panose="03000509000000000000" pitchFamily="65" charset="-120"/>
                          <a:ea typeface="標楷體" panose="03000509000000000000" pitchFamily="65" charset="-120"/>
                        </a:rPr>
                        <a:t>節</a:t>
                      </a:r>
                    </a:p>
                  </a:txBody>
                  <a:tcPr marL="17447" marR="17447" marT="0" marB="0" anchor="ctr"/>
                </a:tc>
              </a:tr>
              <a:tr h="497298">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 </a:t>
                      </a:r>
                      <a:r>
                        <a:rPr lang="zh-TW" sz="2000" kern="100">
                          <a:effectLst/>
                          <a:latin typeface="標楷體" panose="03000509000000000000" pitchFamily="65" charset="-120"/>
                          <a:ea typeface="標楷體" panose="03000509000000000000" pitchFamily="65" charset="-120"/>
                        </a:rPr>
                        <a:t>地球人遇見小王子</a:t>
                      </a:r>
                      <a:r>
                        <a:rPr lang="en-US" sz="2000" kern="100">
                          <a:effectLst/>
                          <a:latin typeface="標楷體" panose="03000509000000000000" pitchFamily="65" charset="-120"/>
                          <a:ea typeface="標楷體" panose="03000509000000000000" pitchFamily="65" charset="-120"/>
                        </a:rPr>
                        <a:t> </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110.6.3</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九年級</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五樓會議室</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第</a:t>
                      </a:r>
                      <a:r>
                        <a:rPr lang="en-US" sz="2000" kern="100">
                          <a:effectLst/>
                          <a:latin typeface="標楷體" panose="03000509000000000000" pitchFamily="65" charset="-120"/>
                          <a:ea typeface="標楷體" panose="03000509000000000000" pitchFamily="65" charset="-120"/>
                        </a:rPr>
                        <a:t>3-4</a:t>
                      </a:r>
                      <a:r>
                        <a:rPr lang="zh-TW" sz="2000" kern="100">
                          <a:effectLst/>
                          <a:latin typeface="標楷體" panose="03000509000000000000" pitchFamily="65" charset="-120"/>
                          <a:ea typeface="標楷體" panose="03000509000000000000" pitchFamily="65" charset="-120"/>
                        </a:rPr>
                        <a:t>節</a:t>
                      </a:r>
                    </a:p>
                  </a:txBody>
                  <a:tcPr marL="17447" marR="17447" marT="0" marB="0" anchor="ctr"/>
                </a:tc>
              </a:tr>
              <a:tr h="609768">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法式風情杯墊</a:t>
                      </a:r>
                      <a:r>
                        <a:rPr lang="en-US" sz="2000" kern="100">
                          <a:effectLst/>
                          <a:latin typeface="標楷體" panose="03000509000000000000" pitchFamily="65" charset="-120"/>
                          <a:ea typeface="標楷體" panose="03000509000000000000" pitchFamily="65" charset="-120"/>
                        </a:rPr>
                        <a:t>(</a:t>
                      </a:r>
                      <a:r>
                        <a:rPr lang="zh-TW" sz="2000" kern="100">
                          <a:effectLst/>
                          <a:latin typeface="標楷體" panose="03000509000000000000" pitchFamily="65" charset="-120"/>
                          <a:ea typeface="標楷體" panose="03000509000000000000" pitchFamily="65" charset="-120"/>
                        </a:rPr>
                        <a:t>暫定</a:t>
                      </a:r>
                      <a:r>
                        <a:rPr lang="en-US" sz="2000" kern="100">
                          <a:effectLst/>
                          <a:latin typeface="標楷體" panose="03000509000000000000" pitchFamily="65" charset="-120"/>
                          <a:ea typeface="標楷體" panose="03000509000000000000" pitchFamily="65" charset="-120"/>
                        </a:rPr>
                        <a:t>)</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110.5~110.6</a:t>
                      </a:r>
                      <a:endParaRPr lang="zh-TW" sz="2000" kern="100">
                        <a:effectLst/>
                        <a:latin typeface="標楷體" panose="03000509000000000000" pitchFamily="65" charset="-120"/>
                        <a:ea typeface="標楷體" panose="03000509000000000000" pitchFamily="65" charset="-120"/>
                      </a:endParaRP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九年級</a:t>
                      </a:r>
                    </a:p>
                  </a:txBody>
                  <a:tcPr marL="17447" marR="17447" marT="0" marB="0" anchor="ctr"/>
                </a:tc>
                <a:tc>
                  <a:txBody>
                    <a:bodyPr/>
                    <a:lstStyle/>
                    <a:p>
                      <a:pPr algn="ctr">
                        <a:spcAft>
                          <a:spcPts val="0"/>
                        </a:spcAft>
                      </a:pPr>
                      <a:r>
                        <a:rPr lang="zh-TW" sz="2000" kern="100">
                          <a:effectLst/>
                          <a:latin typeface="標楷體" panose="03000509000000000000" pitchFamily="65" charset="-120"/>
                          <a:ea typeface="標楷體" panose="03000509000000000000" pitchFamily="65" charset="-120"/>
                        </a:rPr>
                        <a:t>班級教室</a:t>
                      </a:r>
                    </a:p>
                    <a:p>
                      <a:pPr algn="ctr">
                        <a:spcAft>
                          <a:spcPts val="0"/>
                        </a:spcAft>
                      </a:pPr>
                      <a:r>
                        <a:rPr lang="zh-TW" sz="2000" kern="100">
                          <a:effectLst/>
                          <a:latin typeface="標楷體" panose="03000509000000000000" pitchFamily="65" charset="-120"/>
                          <a:ea typeface="標楷體" panose="03000509000000000000" pitchFamily="65" charset="-120"/>
                        </a:rPr>
                        <a:t>電腦教室</a:t>
                      </a:r>
                    </a:p>
                  </a:txBody>
                  <a:tcPr marL="17447" marR="17447"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社會領域</a:t>
                      </a:r>
                    </a:p>
                  </a:txBody>
                  <a:tcPr marL="17447" marR="17447" marT="0" marB="0" anchor="ctr"/>
                </a:tc>
              </a:tr>
            </a:tbl>
          </a:graphicData>
        </a:graphic>
      </p:graphicFrame>
    </p:spTree>
    <p:extLst>
      <p:ext uri="{BB962C8B-B14F-4D97-AF65-F5344CB8AC3E}">
        <p14:creationId xmlns:p14="http://schemas.microsoft.com/office/powerpoint/2010/main" val="1046169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9125" y="590932"/>
            <a:ext cx="12038187" cy="832800"/>
          </a:xfrm>
        </p:spPr>
        <p:txBody>
          <a:bodyPr/>
          <a:lstStyle/>
          <a:p>
            <a:pPr>
              <a:defRPr/>
            </a:pPr>
            <a:r>
              <a:rPr lang="zh-TW" altLang="zh-TW" sz="4000" b="1" dirty="0">
                <a:solidFill>
                  <a:srgbClr val="FF0000"/>
                </a:solidFill>
                <a:latin typeface="jf金萱 七分糖" panose="020B0800000000000000" pitchFamily="34" charset="-120"/>
                <a:ea typeface="jf金萱 七分糖" panose="020B0800000000000000" pitchFamily="34" charset="-120"/>
              </a:rPr>
              <a:t>因應嚴重特殊傳染性肺炎疫情</a:t>
            </a:r>
            <a:r>
              <a:rPr lang="zh-TW" altLang="zh-TW" sz="4000" b="1" dirty="0" smtClean="0">
                <a:solidFill>
                  <a:srgbClr val="FF0000"/>
                </a:solidFill>
                <a:latin typeface="jf金萱 七分糖" panose="020B0800000000000000" pitchFamily="34" charset="-120"/>
                <a:ea typeface="jf金萱 七分糖" panose="020B0800000000000000" pitchFamily="34" charset="-120"/>
              </a:rPr>
              <a:t>，</a:t>
            </a:r>
            <a:r>
              <a:rPr lang="en-US" altLang="zh-TW" sz="4000" b="1" dirty="0" smtClean="0">
                <a:solidFill>
                  <a:srgbClr val="FF0000"/>
                </a:solidFill>
                <a:latin typeface="jf金萱 七分糖" panose="020B0800000000000000" pitchFamily="34" charset="-120"/>
                <a:ea typeface="jf金萱 七分糖" panose="020B0800000000000000" pitchFamily="34" charset="-120"/>
              </a:rPr>
              <a:t/>
            </a:r>
            <a:br>
              <a:rPr lang="en-US" altLang="zh-TW" sz="4000" b="1" dirty="0" smtClean="0">
                <a:solidFill>
                  <a:srgbClr val="FF0000"/>
                </a:solidFill>
                <a:latin typeface="jf金萱 七分糖" panose="020B0800000000000000" pitchFamily="34" charset="-120"/>
                <a:ea typeface="jf金萱 七分糖" panose="020B0800000000000000" pitchFamily="34" charset="-120"/>
              </a:rPr>
            </a:br>
            <a:r>
              <a:rPr lang="zh-TW" altLang="zh-TW" sz="4000" b="1" dirty="0" smtClean="0">
                <a:solidFill>
                  <a:srgbClr val="FF0000"/>
                </a:solidFill>
                <a:latin typeface="jf金萱 七分糖" panose="020B0800000000000000" pitchFamily="34" charset="-120"/>
                <a:ea typeface="jf金萱 七分糖" panose="020B0800000000000000" pitchFamily="34" charset="-120"/>
              </a:rPr>
              <a:t>鼓勵學生</a:t>
            </a:r>
            <a:r>
              <a:rPr lang="zh-TW" altLang="en-US" sz="4000" b="1" dirty="0">
                <a:solidFill>
                  <a:srgbClr val="FF0000"/>
                </a:solidFill>
                <a:latin typeface="jf金萱 七分糖" panose="020B0800000000000000" pitchFamily="34" charset="-120"/>
                <a:ea typeface="jf金萱 七分糖" panose="020B0800000000000000" pitchFamily="34" charset="-120"/>
              </a:rPr>
              <a:t>可</a:t>
            </a:r>
            <a:r>
              <a:rPr lang="zh-TW" altLang="zh-TW" sz="4000" b="1" dirty="0" smtClean="0">
                <a:solidFill>
                  <a:srgbClr val="FF0000"/>
                </a:solidFill>
                <a:latin typeface="jf金萱 七分糖" panose="020B0800000000000000" pitchFamily="34" charset="-120"/>
                <a:ea typeface="jf金萱 七分糖" panose="020B0800000000000000" pitchFamily="34" charset="-120"/>
              </a:rPr>
              <a:t>利用</a:t>
            </a:r>
            <a:r>
              <a:rPr lang="zh-TW" altLang="zh-TW" sz="4000" b="1" dirty="0">
                <a:solidFill>
                  <a:srgbClr val="FF0000"/>
                </a:solidFill>
                <a:latin typeface="jf金萱 七分糖" panose="020B0800000000000000" pitchFamily="34" charset="-120"/>
                <a:ea typeface="jf金萱 七分糖" panose="020B0800000000000000" pitchFamily="34" charset="-120"/>
              </a:rPr>
              <a:t>下列網站進行居家線上學習：</a:t>
            </a:r>
            <a:br>
              <a:rPr lang="zh-TW" altLang="zh-TW" sz="4000" b="1" dirty="0">
                <a:solidFill>
                  <a:srgbClr val="FF0000"/>
                </a:solidFill>
                <a:latin typeface="jf金萱 七分糖" panose="020B0800000000000000" pitchFamily="34" charset="-120"/>
                <a:ea typeface="jf金萱 七分糖" panose="020B0800000000000000" pitchFamily="34" charset="-120"/>
              </a:rPr>
            </a:br>
            <a:endParaRPr lang="zh-TW" altLang="en-US" sz="4000" b="1" dirty="0">
              <a:solidFill>
                <a:srgbClr val="FF0000"/>
              </a:solidFill>
              <a:latin typeface="jf金萱 七分糖" panose="020B0800000000000000" pitchFamily="34" charset="-120"/>
              <a:ea typeface="jf金萱 七分糖" panose="020B0800000000000000" pitchFamily="34" charset="-120"/>
            </a:endParaRPr>
          </a:p>
        </p:txBody>
      </p:sp>
      <p:sp>
        <p:nvSpPr>
          <p:cNvPr id="74755" name="內容版面配置區 2"/>
          <p:cNvSpPr>
            <a:spLocks noGrp="1"/>
          </p:cNvSpPr>
          <p:nvPr>
            <p:ph idx="4294967295"/>
          </p:nvPr>
        </p:nvSpPr>
        <p:spPr>
          <a:xfrm>
            <a:off x="2212714" y="1225118"/>
            <a:ext cx="8567737" cy="3579813"/>
          </a:xfrm>
          <a:prstGeom prst="rect">
            <a:avLst/>
          </a:prstGeom>
        </p:spPr>
        <p:txBody>
          <a:bodyPr/>
          <a:lstStyle/>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一</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教育雲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2"/>
              </a:rPr>
              <a:t>https://</a:t>
            </a:r>
            <a:r>
              <a:rPr lang="en-US" altLang="zh-TW" sz="2600" u="sng" dirty="0" err="1">
                <a:latin typeface="jf金萱 七分糖" panose="020B0800000000000000" pitchFamily="34" charset="-120"/>
                <a:ea typeface="jf金萱 七分糖" panose="020B0800000000000000" pitchFamily="34" charset="-120"/>
                <a:hlinkClick r:id="rId2"/>
              </a:rPr>
              <a:t>cloud.edu.tw</a:t>
            </a:r>
            <a:r>
              <a:rPr lang="en-US" altLang="zh-TW" sz="2600" u="sng" dirty="0">
                <a:latin typeface="jf金萱 七分糖" panose="020B0800000000000000" pitchFamily="34" charset="-120"/>
                <a:ea typeface="jf金萱 七分糖" panose="020B0800000000000000" pitchFamily="34" charset="-120"/>
                <a:hlinkClick r:id="rId2"/>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二</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教育部因材網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3"/>
              </a:rPr>
              <a:t>https://</a:t>
            </a:r>
            <a:r>
              <a:rPr lang="en-US" altLang="zh-TW" sz="2600" u="sng" dirty="0" err="1">
                <a:latin typeface="jf金萱 七分糖" panose="020B0800000000000000" pitchFamily="34" charset="-120"/>
                <a:ea typeface="jf金萱 七分糖" panose="020B0800000000000000" pitchFamily="34" charset="-120"/>
                <a:hlinkClick r:id="rId3"/>
              </a:rPr>
              <a:t>adl.edu.tw</a:t>
            </a:r>
            <a:r>
              <a:rPr lang="en-US" altLang="zh-TW" sz="2600" u="sng" dirty="0">
                <a:latin typeface="jf金萱 七分糖" panose="020B0800000000000000" pitchFamily="34" charset="-120"/>
                <a:ea typeface="jf金萱 七分糖" panose="020B0800000000000000" pitchFamily="34" charset="-120"/>
                <a:hlinkClick r:id="rId3"/>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三</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CoolEnglish</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英語線上學習平臺</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4"/>
              </a:rPr>
              <a:t>https://</a:t>
            </a:r>
            <a:r>
              <a:rPr lang="en-US" altLang="zh-TW" sz="2600" u="sng" dirty="0" err="1">
                <a:latin typeface="jf金萱 七分糖" panose="020B0800000000000000" pitchFamily="34" charset="-120"/>
                <a:ea typeface="jf金萱 七分糖" panose="020B0800000000000000" pitchFamily="34" charset="-120"/>
                <a:hlinkClick r:id="rId4"/>
              </a:rPr>
              <a:t>www.coolenglish.edu.tw</a:t>
            </a:r>
            <a:r>
              <a:rPr lang="en-US" altLang="zh-TW" sz="2600" u="sng" dirty="0">
                <a:latin typeface="jf金萱 七分糖" panose="020B0800000000000000" pitchFamily="34" charset="-120"/>
                <a:ea typeface="jf金萱 七分糖" panose="020B0800000000000000" pitchFamily="34" charset="-120"/>
                <a:hlinkClick r:id="rId4"/>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四</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國家教育研究院愛學網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5"/>
              </a:rPr>
              <a:t>https://</a:t>
            </a:r>
            <a:r>
              <a:rPr lang="en-US" altLang="zh-TW" sz="2600" u="sng" dirty="0" err="1">
                <a:latin typeface="jf金萱 七分糖" panose="020B0800000000000000" pitchFamily="34" charset="-120"/>
                <a:ea typeface="jf金萱 七分糖" panose="020B0800000000000000" pitchFamily="34" charset="-120"/>
                <a:hlinkClick r:id="rId5"/>
              </a:rPr>
              <a:t>stv.moe.edu.tw</a:t>
            </a:r>
            <a:r>
              <a:rPr lang="en-US" altLang="zh-TW" sz="2600" u="sng" dirty="0">
                <a:latin typeface="jf金萱 七分糖" panose="020B0800000000000000" pitchFamily="34" charset="-120"/>
                <a:ea typeface="jf金萱 七分糖" panose="020B0800000000000000" pitchFamily="34" charset="-120"/>
                <a:hlinkClick r:id="rId5"/>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五</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均一教育平臺</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6"/>
              </a:rPr>
              <a:t>https://</a:t>
            </a:r>
            <a:r>
              <a:rPr lang="en-US" altLang="zh-TW" sz="2600" u="sng" dirty="0" err="1">
                <a:latin typeface="jf金萱 七分糖" panose="020B0800000000000000" pitchFamily="34" charset="-120"/>
                <a:ea typeface="jf金萱 七分糖" panose="020B0800000000000000" pitchFamily="34" charset="-120"/>
                <a:hlinkClick r:id="rId6"/>
              </a:rPr>
              <a:t>www.junyiacademy.org</a:t>
            </a:r>
            <a:r>
              <a:rPr lang="en-US" altLang="zh-TW" sz="2600" u="sng" dirty="0">
                <a:latin typeface="jf金萱 七分糖" panose="020B0800000000000000" pitchFamily="34" charset="-120"/>
                <a:ea typeface="jf金萱 七分糖" panose="020B0800000000000000" pitchFamily="34" charset="-120"/>
                <a:hlinkClick r:id="rId6"/>
              </a:rPr>
              <a:t>/</a:t>
            </a:r>
            <a:r>
              <a:rPr lang="en-US" altLang="zh-TW" sz="2600" dirty="0">
                <a:latin typeface="jf金萱 七分糖" panose="020B0800000000000000" pitchFamily="34" charset="-120"/>
                <a:ea typeface="jf金萱 七分糖" panose="020B0800000000000000" pitchFamily="34" charset="-120"/>
              </a:rPr>
              <a:t>)</a:t>
            </a:r>
            <a:endParaRPr lang="zh-TW" altLang="zh-TW" sz="2600" dirty="0">
              <a:latin typeface="jf金萱 七分糖" panose="020B0800000000000000" pitchFamily="34" charset="-120"/>
              <a:ea typeface="jf金萱 七分糖" panose="020B0800000000000000" pitchFamily="34" charset="-120"/>
            </a:endParaRP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六</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PaGamO</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遊戲學習</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7"/>
              </a:rPr>
              <a:t>https://</a:t>
            </a:r>
            <a:r>
              <a:rPr lang="en-US" altLang="zh-TW" sz="2600" u="sng" dirty="0" err="1">
                <a:latin typeface="jf金萱 七分糖" panose="020B0800000000000000" pitchFamily="34" charset="-120"/>
                <a:ea typeface="jf金萱 七分糖" panose="020B0800000000000000" pitchFamily="34" charset="-120"/>
                <a:hlinkClick r:id="rId7"/>
              </a:rPr>
              <a:t>www.pagamo.org</a:t>
            </a:r>
            <a:r>
              <a:rPr lang="en-US" altLang="zh-TW" sz="2600" u="sng" dirty="0">
                <a:latin typeface="jf金萱 七分糖" panose="020B0800000000000000" pitchFamily="34" charset="-120"/>
                <a:ea typeface="jf金萱 七分糖" panose="020B0800000000000000" pitchFamily="34" charset="-120"/>
                <a:hlinkClick r:id="rId7"/>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七</a:t>
            </a:r>
            <a:r>
              <a:rPr lang="en-US" altLang="zh-TW" sz="2600" dirty="0">
                <a:latin typeface="jf金萱 七分糖" panose="020B0800000000000000" pitchFamily="34" charset="-120"/>
                <a:ea typeface="jf金萱 七分糖" panose="020B0800000000000000" pitchFamily="34" charset="-120"/>
              </a:rPr>
              <a:t>)</a:t>
            </a:r>
            <a:r>
              <a:rPr lang="en-US" altLang="zh-TW" sz="2600" dirty="0" err="1">
                <a:latin typeface="jf金萱 七分糖" panose="020B0800000000000000" pitchFamily="34" charset="-120"/>
                <a:ea typeface="jf金萱 七分糖" panose="020B0800000000000000" pitchFamily="34" charset="-120"/>
              </a:rPr>
              <a:t>LearnMode</a:t>
            </a:r>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學習吧</a:t>
            </a:r>
            <a:r>
              <a:rPr lang="en-US" altLang="zh-TW" sz="2600" dirty="0">
                <a:latin typeface="jf金萱 七分糖" panose="020B0800000000000000" pitchFamily="34" charset="-120"/>
                <a:ea typeface="jf金萱 七分糖" panose="020B0800000000000000" pitchFamily="34" charset="-120"/>
              </a:rPr>
              <a:t>(</a:t>
            </a:r>
            <a:r>
              <a:rPr lang="en-US" altLang="zh-TW" sz="2600" u="sng" dirty="0">
                <a:latin typeface="jf金萱 七分糖" panose="020B0800000000000000" pitchFamily="34" charset="-120"/>
                <a:ea typeface="jf金萱 七分糖" panose="020B0800000000000000" pitchFamily="34" charset="-120"/>
                <a:hlinkClick r:id="rId8"/>
              </a:rPr>
              <a:t>https://</a:t>
            </a:r>
            <a:r>
              <a:rPr lang="en-US" altLang="zh-TW" sz="2600" u="sng" dirty="0" err="1">
                <a:latin typeface="jf金萱 七分糖" panose="020B0800000000000000" pitchFamily="34" charset="-120"/>
                <a:ea typeface="jf金萱 七分糖" panose="020B0800000000000000" pitchFamily="34" charset="-120"/>
                <a:hlinkClick r:id="rId8"/>
              </a:rPr>
              <a:t>www.learnmode.net</a:t>
            </a:r>
            <a:r>
              <a:rPr lang="en-US" altLang="zh-TW" sz="2600" u="sng" dirty="0">
                <a:latin typeface="jf金萱 七分糖" panose="020B0800000000000000" pitchFamily="34" charset="-120"/>
                <a:ea typeface="jf金萱 七分糖" panose="020B0800000000000000" pitchFamily="34" charset="-120"/>
                <a:hlinkClick r:id="rId8"/>
              </a:rPr>
              <a:t>/</a:t>
            </a:r>
            <a:r>
              <a:rPr lang="en-US" altLang="zh-TW" sz="2600" dirty="0">
                <a:latin typeface="jf金萱 七分糖" panose="020B0800000000000000" pitchFamily="34" charset="-120"/>
                <a:ea typeface="jf金萱 七分糖" panose="020B0800000000000000" pitchFamily="34" charset="-120"/>
              </a:rPr>
              <a:t>)</a:t>
            </a:r>
            <a:endParaRPr lang="zh-TW" altLang="zh-TW" sz="2600" dirty="0">
              <a:latin typeface="jf金萱 七分糖" panose="020B0800000000000000" pitchFamily="34" charset="-120"/>
              <a:ea typeface="jf金萱 七分糖" panose="020B0800000000000000" pitchFamily="34" charset="-120"/>
            </a:endParaRP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八</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臺北市酷課雲</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9"/>
              </a:rPr>
              <a:t>https://</a:t>
            </a:r>
            <a:r>
              <a:rPr lang="en-US" altLang="zh-TW" sz="2600" u="sng" dirty="0" err="1">
                <a:latin typeface="jf金萱 七分糖" panose="020B0800000000000000" pitchFamily="34" charset="-120"/>
                <a:ea typeface="jf金萱 七分糖" panose="020B0800000000000000" pitchFamily="34" charset="-120"/>
                <a:hlinkClick r:id="rId9"/>
              </a:rPr>
              <a:t>cooc.tp.edu.tw</a:t>
            </a:r>
            <a:r>
              <a:rPr lang="en-US" altLang="zh-TW" sz="2600" u="sng" dirty="0">
                <a:latin typeface="jf金萱 七分糖" panose="020B0800000000000000" pitchFamily="34" charset="-120"/>
                <a:ea typeface="jf金萱 七分糖" panose="020B0800000000000000" pitchFamily="34" charset="-120"/>
                <a:hlinkClick r:id="rId9"/>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九</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高雄市達學堂</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網址：</a:t>
            </a:r>
            <a:r>
              <a:rPr lang="en-US" altLang="zh-TW" sz="2600" u="sng" dirty="0">
                <a:latin typeface="jf金萱 七分糖" panose="020B0800000000000000" pitchFamily="34" charset="-120"/>
                <a:ea typeface="jf金萱 七分糖" panose="020B0800000000000000" pitchFamily="34" charset="-120"/>
                <a:hlinkClick r:id="rId10"/>
              </a:rPr>
              <a:t>http://</a:t>
            </a:r>
            <a:r>
              <a:rPr lang="en-US" altLang="zh-TW" sz="2600" u="sng" dirty="0" err="1">
                <a:latin typeface="jf金萱 七分糖" panose="020B0800000000000000" pitchFamily="34" charset="-120"/>
                <a:ea typeface="jf金萱 七分糖" panose="020B0800000000000000" pitchFamily="34" charset="-120"/>
                <a:hlinkClick r:id="rId10"/>
              </a:rPr>
              <a:t>drlive.kh.edu.tw</a:t>
            </a:r>
            <a:r>
              <a:rPr lang="en-US" altLang="zh-TW" sz="2600" u="sng" dirty="0">
                <a:latin typeface="jf金萱 七分糖" panose="020B0800000000000000" pitchFamily="34" charset="-120"/>
                <a:ea typeface="jf金萱 七分糖" panose="020B0800000000000000" pitchFamily="34" charset="-120"/>
                <a:hlinkClick r:id="rId10"/>
              </a:rPr>
              <a:t>/</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 </a:t>
            </a:r>
          </a:p>
          <a:p>
            <a:r>
              <a:rPr lang="en-US" altLang="zh-TW" sz="2600" dirty="0">
                <a:latin typeface="jf金萱 七分糖" panose="020B0800000000000000" pitchFamily="34" charset="-120"/>
                <a:ea typeface="jf金萱 七分糖" panose="020B0800000000000000" pitchFamily="34" charset="-120"/>
              </a:rPr>
              <a:t> (</a:t>
            </a:r>
            <a:r>
              <a:rPr lang="zh-TW" altLang="zh-TW" sz="2600" dirty="0">
                <a:latin typeface="jf金萱 七分糖" panose="020B0800000000000000" pitchFamily="34" charset="-120"/>
                <a:ea typeface="jf金萱 七分糖" panose="020B0800000000000000" pitchFamily="34" charset="-120"/>
              </a:rPr>
              <a:t>十</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各直轄市、縣</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市</a:t>
            </a:r>
            <a:r>
              <a:rPr lang="en-US" altLang="zh-TW" sz="2600" dirty="0">
                <a:latin typeface="jf金萱 七分糖" panose="020B0800000000000000" pitchFamily="34" charset="-120"/>
                <a:ea typeface="jf金萱 七分糖" panose="020B0800000000000000" pitchFamily="34" charset="-120"/>
              </a:rPr>
              <a:t>)</a:t>
            </a:r>
            <a:r>
              <a:rPr lang="zh-TW" altLang="zh-TW" sz="2600" dirty="0">
                <a:latin typeface="jf金萱 七分糖" panose="020B0800000000000000" pitchFamily="34" charset="-120"/>
                <a:ea typeface="jf金萱 七分糖" panose="020B0800000000000000" pitchFamily="34" charset="-120"/>
              </a:rPr>
              <a:t>政府建置之線上學習網站。</a:t>
            </a:r>
          </a:p>
          <a:p>
            <a:endParaRPr lang="zh-TW" altLang="en-US" sz="26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252406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jf金萱 七分糖" panose="020B0800000000000000" pitchFamily="34" charset="-120"/>
                <a:ea typeface="jf金萱 七分糖" panose="020B0800000000000000" pitchFamily="34" charset="-120"/>
              </a:rPr>
              <a:t>  </a:t>
            </a:r>
            <a:r>
              <a:rPr lang="zh-TW" altLang="en-US" dirty="0">
                <a:latin typeface="jf金萱 七分糖" panose="020B0800000000000000" pitchFamily="34" charset="-120"/>
                <a:ea typeface="jf金萱 七分糖" panose="020B0800000000000000" pitchFamily="34" charset="-120"/>
              </a:rPr>
              <a:t>	酷課</a:t>
            </a:r>
            <a:r>
              <a:rPr lang="en-US" altLang="zh-TW" dirty="0">
                <a:latin typeface="jf金萱 七分糖" panose="020B0800000000000000" pitchFamily="34" charset="-120"/>
                <a:ea typeface="jf金萱 七分糖" panose="020B0800000000000000" pitchFamily="34" charset="-120"/>
              </a:rPr>
              <a:t>APP</a:t>
            </a:r>
            <a:r>
              <a:rPr lang="zh-TW" altLang="en-US" dirty="0">
                <a:latin typeface="jf金萱 七分糖" panose="020B0800000000000000" pitchFamily="34" charset="-120"/>
                <a:ea typeface="jf金萱 七分糖" panose="020B0800000000000000" pitchFamily="34" charset="-120"/>
              </a:rPr>
              <a:t>宣導</a:t>
            </a:r>
            <a:r>
              <a:rPr lang="en-US" altLang="zh-TW" sz="2800" dirty="0">
                <a:latin typeface="jf金萱 七分糖" panose="020B0800000000000000" pitchFamily="34" charset="-120"/>
                <a:ea typeface="jf金萱 七分糖" panose="020B0800000000000000" pitchFamily="34" charset="-120"/>
              </a:rPr>
              <a:t>(</a:t>
            </a:r>
            <a:r>
              <a:rPr lang="zh-TW" altLang="en-US" sz="2800" dirty="0">
                <a:latin typeface="jf金萱 七分糖" panose="020B0800000000000000" pitchFamily="34" charset="-120"/>
                <a:ea typeface="jf金萱 七分糖" panose="020B0800000000000000" pitchFamily="34" charset="-120"/>
              </a:rPr>
              <a:t>需先申請親子綁定，請洽註冊組</a:t>
            </a:r>
            <a:r>
              <a:rPr lang="en-US" altLang="zh-TW" sz="2800" dirty="0" smtClean="0">
                <a:latin typeface="jf金萱 七分糖" panose="020B0800000000000000" pitchFamily="34" charset="-120"/>
                <a:ea typeface="jf金萱 七分糖" panose="020B0800000000000000" pitchFamily="34" charset="-120"/>
              </a:rPr>
              <a:t>)</a:t>
            </a:r>
            <a:br>
              <a:rPr lang="en-US" altLang="zh-TW" sz="2800" dirty="0" smtClean="0">
                <a:latin typeface="jf金萱 七分糖" panose="020B0800000000000000" pitchFamily="34" charset="-120"/>
                <a:ea typeface="jf金萱 七分糖" panose="020B0800000000000000" pitchFamily="34" charset="-120"/>
              </a:rPr>
            </a:br>
            <a:r>
              <a:rPr lang="zh-TW" altLang="en-US" sz="2800" dirty="0" smtClean="0">
                <a:latin typeface="jf金萱 七分糖" panose="020B0800000000000000" pitchFamily="34" charset="-120"/>
                <a:ea typeface="jf金萱 七分糖" panose="020B0800000000000000" pitchFamily="34" charset="-120"/>
              </a:rPr>
              <a:t>功能</a:t>
            </a:r>
            <a:r>
              <a:rPr lang="zh-TW" altLang="en-US" sz="2800" dirty="0">
                <a:latin typeface="jf金萱 七分糖" panose="020B0800000000000000" pitchFamily="34" charset="-120"/>
                <a:ea typeface="jf金萱 七分糖" panose="020B0800000000000000" pitchFamily="34" charset="-120"/>
              </a:rPr>
              <a:t>陸續開放</a:t>
            </a:r>
          </a:p>
        </p:txBody>
      </p:sp>
      <p:pic>
        <p:nvPicPr>
          <p:cNvPr id="4098"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792" y="1806930"/>
            <a:ext cx="4283151" cy="43719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14" y="1828801"/>
            <a:ext cx="4072583" cy="4287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2391" y="448889"/>
            <a:ext cx="12192000" cy="832800"/>
          </a:xfrm>
        </p:spPr>
        <p:txBody>
          <a:bodyPr/>
          <a:lstStyle/>
          <a:p>
            <a:r>
              <a:rPr lang="zh-TW" altLang="en-US" dirty="0">
                <a:latin typeface="jf金萱 七分糖" panose="020B0800000000000000" pitchFamily="34" charset="-120"/>
                <a:ea typeface="jf金萱 七分糖" panose="020B0800000000000000" pitchFamily="34" charset="-120"/>
              </a:rPr>
              <a:t>酷課</a:t>
            </a:r>
            <a:r>
              <a:rPr lang="en-US" altLang="zh-TW" dirty="0">
                <a:latin typeface="jf金萱 七分糖" panose="020B0800000000000000" pitchFamily="34" charset="-120"/>
                <a:ea typeface="jf金萱 七分糖" panose="020B0800000000000000" pitchFamily="34" charset="-120"/>
              </a:rPr>
              <a:t>APP</a:t>
            </a:r>
            <a:r>
              <a:rPr lang="zh-TW" altLang="en-US" dirty="0">
                <a:latin typeface="jf金萱 七分糖" panose="020B0800000000000000" pitchFamily="34" charset="-120"/>
                <a:ea typeface="jf金萱 七分糖" panose="020B0800000000000000" pitchFamily="34" charset="-120"/>
              </a:rPr>
              <a:t>宣導</a:t>
            </a:r>
            <a:r>
              <a:rPr lang="en-US" altLang="zh-TW" sz="3600" dirty="0">
                <a:latin typeface="jf金萱 七分糖" panose="020B0800000000000000" pitchFamily="34" charset="-120"/>
                <a:ea typeface="jf金萱 七分糖" panose="020B0800000000000000" pitchFamily="34" charset="-120"/>
              </a:rPr>
              <a:t>(</a:t>
            </a:r>
            <a:r>
              <a:rPr lang="zh-TW" altLang="en-US" sz="3600" dirty="0">
                <a:latin typeface="jf金萱 七分糖" panose="020B0800000000000000" pitchFamily="34" charset="-120"/>
                <a:ea typeface="jf金萱 七分糖" panose="020B0800000000000000" pitchFamily="34" charset="-120"/>
              </a:rPr>
              <a:t>需先申請親子綁定，請洽註冊組</a:t>
            </a:r>
            <a:r>
              <a:rPr lang="en-US" altLang="zh-TW" sz="3600" dirty="0" smtClean="0">
                <a:latin typeface="jf金萱 七分糖" panose="020B0800000000000000" pitchFamily="34" charset="-120"/>
                <a:ea typeface="jf金萱 七分糖" panose="020B0800000000000000" pitchFamily="34" charset="-120"/>
              </a:rPr>
              <a:t>)</a:t>
            </a:r>
            <a:br>
              <a:rPr lang="en-US" altLang="zh-TW" sz="3600" dirty="0" smtClean="0">
                <a:latin typeface="jf金萱 七分糖" panose="020B0800000000000000" pitchFamily="34" charset="-120"/>
                <a:ea typeface="jf金萱 七分糖" panose="020B0800000000000000" pitchFamily="34" charset="-120"/>
              </a:rPr>
            </a:br>
            <a:r>
              <a:rPr lang="zh-TW" altLang="en-US" sz="3600" dirty="0" smtClean="0">
                <a:latin typeface="jf金萱 七分糖" panose="020B0800000000000000" pitchFamily="34" charset="-120"/>
                <a:ea typeface="jf金萱 七分糖" panose="020B0800000000000000" pitchFamily="34" charset="-120"/>
              </a:rPr>
              <a:t>功能</a:t>
            </a:r>
            <a:r>
              <a:rPr lang="zh-TW" altLang="en-US" sz="3600" dirty="0">
                <a:latin typeface="jf金萱 七分糖" panose="020B0800000000000000" pitchFamily="34" charset="-120"/>
                <a:ea typeface="jf金萱 七分糖" panose="020B0800000000000000" pitchFamily="34" charset="-120"/>
              </a:rPr>
              <a:t>陸續開放</a:t>
            </a:r>
            <a:endParaRPr lang="zh-TW" altLang="en-US" sz="3600" dirty="0"/>
          </a:p>
        </p:txBody>
      </p:sp>
      <p:pic>
        <p:nvPicPr>
          <p:cNvPr id="5122"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755" y="1682641"/>
            <a:ext cx="4265396" cy="42831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3"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343" y="1775535"/>
            <a:ext cx="3773010" cy="42518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0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972007" y="195382"/>
            <a:ext cx="9634000" cy="832800"/>
          </a:xfrm>
        </p:spPr>
        <p:txBody>
          <a:bodyPr/>
          <a:lstStyle/>
          <a:p>
            <a:pPr algn="ctr">
              <a:defRPr/>
            </a:pPr>
            <a:r>
              <a:rPr lang="zh-TW" altLang="en-US" sz="4000" b="1" dirty="0">
                <a:solidFill>
                  <a:srgbClr val="FF0000"/>
                </a:solidFill>
                <a:latin typeface="jf金萱 七分糖" panose="020B0800000000000000" pitchFamily="34" charset="-120"/>
                <a:ea typeface="jf金萱 七分糖" panose="020B0800000000000000" pitchFamily="34" charset="-120"/>
              </a:rPr>
              <a:t>作業抽查時程</a:t>
            </a:r>
          </a:p>
        </p:txBody>
      </p:sp>
      <p:sp>
        <p:nvSpPr>
          <p:cNvPr id="12" name="標題 2"/>
          <p:cNvSpPr txBox="1">
            <a:spLocks/>
          </p:cNvSpPr>
          <p:nvPr/>
        </p:nvSpPr>
        <p:spPr bwMode="auto">
          <a:xfrm>
            <a:off x="2989864" y="5466086"/>
            <a:ext cx="8229600" cy="1143000"/>
          </a:xfrm>
          <a:prstGeom prst="rect">
            <a:avLst/>
          </a:prstGeom>
          <a:noFill/>
          <a:ln w="9525">
            <a:noFill/>
            <a:miter lim="800000"/>
            <a:headEnd/>
            <a:tailEnd/>
          </a:ln>
        </p:spPr>
        <p:txBody>
          <a:bodyPr anchor="ctr"/>
          <a:lstStyle/>
          <a:p>
            <a:pPr algn="ctr">
              <a:defRPr/>
            </a:pP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請務必留意抽查與補交期限，</a:t>
            </a:r>
            <a:endParaRPr lang="en-US" altLang="zh-TW" sz="4400" b="1" dirty="0">
              <a:solidFill>
                <a:srgbClr val="FF0000"/>
              </a:solidFill>
              <a:latin typeface="jf金萱 七分糖" panose="020B0800000000000000" pitchFamily="34" charset="-120"/>
              <a:ea typeface="jf金萱 七分糖" panose="020B0800000000000000" pitchFamily="34" charset="-120"/>
              <a:cs typeface="+mj-cs"/>
            </a:endParaRPr>
          </a:p>
          <a:p>
            <a:pPr algn="ctr">
              <a:defRPr/>
            </a:pP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缺交</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1</a:t>
            </a: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科作業記</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1</a:t>
            </a:r>
            <a:r>
              <a:rPr lang="zh-TW" altLang="en-US" sz="4400" b="1" dirty="0">
                <a:solidFill>
                  <a:srgbClr val="FF0000"/>
                </a:solidFill>
                <a:latin typeface="jf金萱 七分糖" panose="020B0800000000000000" pitchFamily="34" charset="-120"/>
                <a:ea typeface="jf金萱 七分糖" panose="020B0800000000000000" pitchFamily="34" charset="-120"/>
                <a:cs typeface="+mj-cs"/>
              </a:rPr>
              <a:t>支警告</a:t>
            </a:r>
            <a:r>
              <a:rPr lang="en-US" altLang="zh-TW" sz="4400" b="1" dirty="0">
                <a:solidFill>
                  <a:srgbClr val="FF0000"/>
                </a:solidFill>
                <a:latin typeface="jf金萱 七分糖" panose="020B0800000000000000" pitchFamily="34" charset="-120"/>
                <a:ea typeface="jf金萱 七分糖" panose="020B0800000000000000" pitchFamily="34" charset="-120"/>
                <a:cs typeface="+mj-cs"/>
              </a:rPr>
              <a:t>!</a:t>
            </a:r>
            <a:endParaRPr lang="zh-TW" altLang="en-US" sz="4400" b="1" dirty="0">
              <a:solidFill>
                <a:srgbClr val="FF0000"/>
              </a:solidFill>
              <a:latin typeface="jf金萱 七分糖" panose="020B0800000000000000" pitchFamily="34" charset="-120"/>
              <a:ea typeface="jf金萱 七分糖" panose="020B0800000000000000" pitchFamily="34" charset="-120"/>
              <a:cs typeface="+mj-cs"/>
            </a:endParaRPr>
          </a:p>
        </p:txBody>
      </p:sp>
      <p:grpSp>
        <p:nvGrpSpPr>
          <p:cNvPr id="13316" name="群組 1"/>
          <p:cNvGrpSpPr>
            <a:grpSpLocks/>
          </p:cNvGrpSpPr>
          <p:nvPr/>
        </p:nvGrpSpPr>
        <p:grpSpPr bwMode="auto">
          <a:xfrm>
            <a:off x="1251876" y="1144125"/>
            <a:ext cx="676275" cy="679450"/>
            <a:chOff x="1456" y="2170"/>
            <a:chExt cx="1064" cy="1070"/>
          </a:xfrm>
        </p:grpSpPr>
        <p:sp>
          <p:nvSpPr>
            <p:cNvPr id="13379" name="__TH_L7"/>
            <p:cNvSpPr>
              <a:spLocks noChangeShapeType="1"/>
            </p:cNvSpPr>
            <p:nvPr/>
          </p:nvSpPr>
          <p:spPr bwMode="auto">
            <a:xfrm>
              <a:off x="1456" y="2170"/>
              <a:ext cx="1064" cy="107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a:latin typeface="jf金萱 七分糖" panose="020B0800000000000000" pitchFamily="34" charset="-120"/>
                <a:ea typeface="jf金萱 七分糖" panose="020B0800000000000000" pitchFamily="34" charset="-120"/>
              </a:endParaRPr>
            </a:p>
          </p:txBody>
        </p:sp>
        <p:sp>
          <p:nvSpPr>
            <p:cNvPr id="13380" name="__TH_B118"/>
            <p:cNvSpPr txBox="1">
              <a:spLocks noChangeArrowheads="1"/>
            </p:cNvSpPr>
            <p:nvPr/>
          </p:nvSpPr>
          <p:spPr bwMode="auto">
            <a:xfrm>
              <a:off x="1933" y="2268"/>
              <a:ext cx="23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1" name="__TH_B129"/>
            <p:cNvSpPr txBox="1">
              <a:spLocks noChangeArrowheads="1"/>
            </p:cNvSpPr>
            <p:nvPr/>
          </p:nvSpPr>
          <p:spPr bwMode="auto">
            <a:xfrm>
              <a:off x="2175" y="2511"/>
              <a:ext cx="229"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2" name="__TH_B2110"/>
            <p:cNvSpPr txBox="1">
              <a:spLocks noChangeArrowheads="1"/>
            </p:cNvSpPr>
            <p:nvPr/>
          </p:nvSpPr>
          <p:spPr bwMode="auto">
            <a:xfrm>
              <a:off x="1597" y="2642"/>
              <a:ext cx="39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sp>
          <p:nvSpPr>
            <p:cNvPr id="13383" name="__TH_B2211"/>
            <p:cNvSpPr txBox="1">
              <a:spLocks noChangeArrowheads="1"/>
            </p:cNvSpPr>
            <p:nvPr/>
          </p:nvSpPr>
          <p:spPr bwMode="auto">
            <a:xfrm>
              <a:off x="1866" y="2913"/>
              <a:ext cx="2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zh-TW" altLang="en-US">
                <a:latin typeface="jf金萱 七分糖" panose="020B0800000000000000" pitchFamily="34" charset="-120"/>
                <a:ea typeface="jf金萱 七分糖" panose="020B0800000000000000" pitchFamily="34" charset="-120"/>
              </a:endParaRPr>
            </a:p>
          </p:txBody>
        </p:sp>
      </p:grpSp>
      <p:graphicFrame>
        <p:nvGraphicFramePr>
          <p:cNvPr id="2" name="表格 1"/>
          <p:cNvGraphicFramePr>
            <a:graphicFrameLocks noGrp="1"/>
          </p:cNvGraphicFramePr>
          <p:nvPr>
            <p:extLst>
              <p:ext uri="{D42A27DB-BD31-4B8C-83A1-F6EECF244321}">
                <p14:modId xmlns:p14="http://schemas.microsoft.com/office/powerpoint/2010/main" val="1214769911"/>
              </p:ext>
            </p:extLst>
          </p:nvPr>
        </p:nvGraphicFramePr>
        <p:xfrm>
          <a:off x="2523733" y="1065321"/>
          <a:ext cx="9097136" cy="3993767"/>
        </p:xfrm>
        <a:graphic>
          <a:graphicData uri="http://schemas.openxmlformats.org/drawingml/2006/table">
            <a:tbl>
              <a:tblPr firstRow="1" firstCol="1" lastRow="1" lastCol="1" bandRow="1" bandCol="1">
                <a:tableStyleId>{BDBED569-4797-4DF1-A0F4-6AAB3CD982D8}</a:tableStyleId>
              </a:tblPr>
              <a:tblGrid>
                <a:gridCol w="985033"/>
                <a:gridCol w="793240"/>
                <a:gridCol w="792311"/>
                <a:gridCol w="886344"/>
                <a:gridCol w="900309"/>
                <a:gridCol w="778344"/>
                <a:gridCol w="792311"/>
                <a:gridCol w="792311"/>
                <a:gridCol w="792311"/>
                <a:gridCol w="792311"/>
                <a:gridCol w="792311"/>
              </a:tblGrid>
              <a:tr h="1372291">
                <a:tc>
                  <a:txBody>
                    <a:bodyPr/>
                    <a:lstStyle/>
                    <a:p>
                      <a:pPr algn="ctr"/>
                      <a:r>
                        <a:rPr lang="zh-TW" sz="1600" b="1" kern="100" dirty="0" smtClean="0">
                          <a:effectLst/>
                        </a:rPr>
                        <a:t>科目</a:t>
                      </a:r>
                      <a:endParaRPr lang="en-US" altLang="zh-TW" sz="1600" b="1" kern="100" dirty="0" smtClean="0">
                        <a:effectLst/>
                      </a:endParaRPr>
                    </a:p>
                    <a:p>
                      <a:pPr algn="ctr"/>
                      <a:endParaRPr lang="zh-TW" sz="1600" b="1" kern="100" dirty="0">
                        <a:effectLst/>
                      </a:endParaRPr>
                    </a:p>
                    <a:p>
                      <a:pPr algn="ctr"/>
                      <a:r>
                        <a:rPr lang="en-US" altLang="zh-TW" sz="1600" b="1" kern="100" dirty="0" smtClean="0">
                          <a:effectLst/>
                        </a:rPr>
                        <a:t>       </a:t>
                      </a:r>
                      <a:r>
                        <a:rPr lang="zh-TW" sz="1600" b="1" kern="100" dirty="0" smtClean="0">
                          <a:effectLst/>
                        </a:rPr>
                        <a:t>年級</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國文</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英語</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數學</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dirty="0">
                          <a:effectLst/>
                        </a:rPr>
                        <a:t>七：生物</a:t>
                      </a:r>
                    </a:p>
                    <a:p>
                      <a:pPr algn="ctr">
                        <a:tabLst>
                          <a:tab pos="2637155" algn="ctr"/>
                          <a:tab pos="5274310" algn="r"/>
                        </a:tabLst>
                      </a:pPr>
                      <a:r>
                        <a:rPr lang="zh-TW" sz="1600" b="1" kern="100" dirty="0">
                          <a:effectLst/>
                        </a:rPr>
                        <a:t>八：理化</a:t>
                      </a:r>
                    </a:p>
                    <a:p>
                      <a:pPr algn="ctr">
                        <a:tabLst>
                          <a:tab pos="2637155" algn="ctr"/>
                          <a:tab pos="5274310" algn="r"/>
                        </a:tabLst>
                      </a:pPr>
                      <a:r>
                        <a:rPr lang="zh-TW" sz="1600" b="1" kern="100" dirty="0">
                          <a:effectLst/>
                        </a:rPr>
                        <a:t>九：理化</a:t>
                      </a:r>
                    </a:p>
                    <a:p>
                      <a:pPr algn="ctr">
                        <a:tabLst>
                          <a:tab pos="2637155" algn="ctr"/>
                          <a:tab pos="5274310" algn="r"/>
                        </a:tabLst>
                      </a:pPr>
                      <a:r>
                        <a:rPr lang="en-US" sz="1600" b="1" kern="100" dirty="0">
                          <a:effectLst/>
                        </a:rPr>
                        <a:t>   </a:t>
                      </a:r>
                      <a:r>
                        <a:rPr lang="en-US" sz="1600" b="1" kern="100" dirty="0" smtClean="0">
                          <a:effectLst/>
                        </a:rPr>
                        <a:t>   </a:t>
                      </a:r>
                      <a:r>
                        <a:rPr lang="zh-TW" sz="1600" b="1" kern="100" dirty="0" smtClean="0">
                          <a:effectLst/>
                        </a:rPr>
                        <a:t>地</a:t>
                      </a:r>
                      <a:r>
                        <a:rPr lang="zh-TW" sz="1600" b="1" kern="100" dirty="0">
                          <a:effectLst/>
                        </a:rPr>
                        <a:t>科</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36195" marR="36195" marT="0" marB="0" anchor="ctr"/>
                </a:tc>
                <a:tc>
                  <a:txBody>
                    <a:bodyPr/>
                    <a:lstStyle/>
                    <a:p>
                      <a:pPr algn="ctr">
                        <a:tabLst>
                          <a:tab pos="2637155" algn="ctr"/>
                          <a:tab pos="5274310" algn="r"/>
                        </a:tabLst>
                      </a:pPr>
                      <a:r>
                        <a:rPr lang="zh-TW" sz="1600" b="1" kern="100" dirty="0" smtClean="0">
                          <a:effectLst/>
                        </a:rPr>
                        <a:t>生涯</a:t>
                      </a:r>
                      <a:endParaRPr lang="en-US" altLang="zh-TW" sz="1600" b="1" kern="100" dirty="0" smtClean="0">
                        <a:effectLst/>
                      </a:endParaRPr>
                    </a:p>
                    <a:p>
                      <a:pPr algn="ctr">
                        <a:tabLst>
                          <a:tab pos="2637155" algn="ctr"/>
                          <a:tab pos="5274310" algn="r"/>
                        </a:tabLst>
                      </a:pPr>
                      <a:r>
                        <a:rPr lang="zh-TW" sz="1600" b="1" kern="100" dirty="0" smtClean="0">
                          <a:effectLst/>
                        </a:rPr>
                        <a:t>檔案</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健教</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歷史</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zh-TW" sz="1600" b="1" kern="100">
                          <a:effectLst/>
                        </a:rPr>
                        <a:t>地理</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tabLst>
                          <a:tab pos="2637155" algn="ctr"/>
                          <a:tab pos="5274310" algn="r"/>
                        </a:tabLst>
                      </a:pPr>
                      <a:r>
                        <a:rPr lang="zh-TW" sz="1600" b="1" u="none" strike="noStrike" kern="100" cap="none">
                          <a:effectLst/>
                          <a:sym typeface="Arial"/>
                        </a:rPr>
                        <a:t>公民</a:t>
                      </a:r>
                      <a:endParaRPr lang="zh-TW" sz="1600" b="1" i="0" u="none" strike="noStrike" kern="100" cap="none">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tabLst>
                          <a:tab pos="2637155" algn="ctr"/>
                          <a:tab pos="5274310" algn="r"/>
                        </a:tabLst>
                      </a:pPr>
                      <a:endParaRPr lang="en-US" altLang="zh-TW" sz="1600" b="1" kern="100" dirty="0" smtClean="0">
                        <a:effectLst/>
                      </a:endParaRPr>
                    </a:p>
                    <a:p>
                      <a:pPr algn="ctr">
                        <a:tabLst>
                          <a:tab pos="2637155" algn="ctr"/>
                          <a:tab pos="5274310" algn="r"/>
                        </a:tabLst>
                      </a:pPr>
                      <a:endParaRPr lang="en-US" altLang="zh-TW" sz="1600" b="1" kern="100" dirty="0" smtClean="0">
                        <a:effectLst/>
                      </a:endParaRPr>
                    </a:p>
                    <a:p>
                      <a:pPr algn="ctr">
                        <a:tabLst>
                          <a:tab pos="2637155" algn="ctr"/>
                          <a:tab pos="5274310" algn="r"/>
                        </a:tabLst>
                      </a:pPr>
                      <a:r>
                        <a:rPr lang="zh-TW" sz="1600" b="1" kern="100" dirty="0" smtClean="0">
                          <a:effectLst/>
                        </a:rPr>
                        <a:t>聯絡</a:t>
                      </a:r>
                      <a:r>
                        <a:rPr lang="zh-TW" sz="1600" b="1" kern="100" dirty="0">
                          <a:effectLst/>
                        </a:rPr>
                        <a:t>簿</a:t>
                      </a:r>
                    </a:p>
                    <a:p>
                      <a:pPr algn="ctr">
                        <a:tabLst>
                          <a:tab pos="2637155" algn="ctr"/>
                          <a:tab pos="5274310" algn="r"/>
                        </a:tabLst>
                      </a:pPr>
                      <a:r>
                        <a:rPr lang="zh-TW" sz="1600" b="1" kern="100" dirty="0">
                          <a:effectLst/>
                        </a:rPr>
                        <a:t>抽查</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791362">
                <a:tc>
                  <a:txBody>
                    <a:bodyPr/>
                    <a:lstStyle/>
                    <a:p>
                      <a:pPr algn="ctr">
                        <a:tabLst>
                          <a:tab pos="2637155" algn="ctr"/>
                          <a:tab pos="5274310" algn="r"/>
                        </a:tabLst>
                      </a:pPr>
                      <a:r>
                        <a:rPr lang="zh-TW" sz="1600" b="1" kern="100">
                          <a:effectLst/>
                        </a:rPr>
                        <a:t>七年級</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4/6</a:t>
                      </a:r>
                      <a:r>
                        <a:rPr lang="zh-TW" sz="1600" b="1" kern="100">
                          <a:effectLst/>
                        </a:rPr>
                        <a:t>（三）</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4/11</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4/18</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4/25</a:t>
                      </a:r>
                      <a:endParaRPr lang="zh-TW" sz="1600" b="1" kern="100" dirty="0">
                        <a:effectLst/>
                      </a:endParaRPr>
                    </a:p>
                    <a:p>
                      <a:pPr algn="ct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6/6</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5/2</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5/16</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5/23</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r>
                        <a:rPr lang="en-US" sz="1600" b="1" u="none" strike="noStrike" kern="100" cap="none">
                          <a:effectLst/>
                          <a:sym typeface="Arial"/>
                        </a:rPr>
                        <a:t>5/30</a:t>
                      </a:r>
                      <a:r>
                        <a:rPr lang="zh-TW" sz="1600" b="1" u="none" strike="noStrike" kern="100" cap="none">
                          <a:effectLst/>
                          <a:sym typeface="Arial"/>
                        </a:rPr>
                        <a:t>（一）</a:t>
                      </a:r>
                      <a:endParaRPr lang="zh-TW" sz="1600" b="1" i="0" u="none" strike="noStrike" kern="100" cap="none">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endParaRPr lang="en-US" sz="1600" b="1" kern="100" dirty="0" smtClean="0">
                        <a:effectLst/>
                      </a:endParaRPr>
                    </a:p>
                    <a:p>
                      <a:pPr algn="ctr"/>
                      <a:r>
                        <a:rPr lang="en-US" sz="1600" b="1" kern="100" dirty="0" smtClean="0">
                          <a:effectLst/>
                        </a:rPr>
                        <a:t>4/11</a:t>
                      </a:r>
                      <a:r>
                        <a:rPr lang="zh-TW" sz="1600" b="1" kern="100" dirty="0">
                          <a:effectLst/>
                        </a:rPr>
                        <a:t>（一）</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854754">
                <a:tc>
                  <a:txBody>
                    <a:bodyPr/>
                    <a:lstStyle/>
                    <a:p>
                      <a:pPr algn="ctr">
                        <a:tabLst>
                          <a:tab pos="2637155" algn="ctr"/>
                          <a:tab pos="5274310" algn="r"/>
                        </a:tabLst>
                      </a:pPr>
                      <a:r>
                        <a:rPr lang="zh-TW" sz="1600" b="1" kern="100">
                          <a:effectLst/>
                        </a:rPr>
                        <a:t>八年級</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4/6</a:t>
                      </a:r>
                      <a:r>
                        <a:rPr lang="zh-TW" sz="1600" b="1" kern="100">
                          <a:effectLst/>
                        </a:rPr>
                        <a:t>（三）</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4/12</a:t>
                      </a: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4/19</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4/26</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 </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5/3</a:t>
                      </a:r>
                      <a:endParaRPr lang="zh-TW" sz="1600" b="1" kern="100" dirty="0">
                        <a:effectLst/>
                      </a:endParaRPr>
                    </a:p>
                    <a:p>
                      <a:pPr algn="ct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endParaRPr lang="en-US" sz="1600" b="1" kern="100" dirty="0" smtClean="0">
                        <a:effectLst/>
                      </a:endParaRPr>
                    </a:p>
                    <a:p>
                      <a:pPr algn="ctr"/>
                      <a:r>
                        <a:rPr lang="en-US" sz="1600" b="1" kern="100" dirty="0" smtClean="0">
                          <a:effectLst/>
                        </a:rPr>
                        <a:t>5/17</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c>
                  <a:txBody>
                    <a:bodyPr/>
                    <a:lstStyle/>
                    <a:p>
                      <a:pPr algn="ctr"/>
                      <a:r>
                        <a:rPr lang="en-US" sz="1600" b="1" kern="100" dirty="0">
                          <a:effectLst/>
                        </a:rPr>
                        <a:t>5/24</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endParaRPr lang="en-US" sz="1600" b="1" u="none" strike="noStrike" kern="100" cap="none" dirty="0" smtClean="0">
                        <a:effectLst/>
                        <a:sym typeface="Arial"/>
                      </a:endParaRPr>
                    </a:p>
                    <a:p>
                      <a:pPr marR="0" algn="ctr" rtl="0">
                        <a:lnSpc>
                          <a:spcPct val="100000"/>
                        </a:lnSpc>
                        <a:spcBef>
                          <a:spcPts val="0"/>
                        </a:spcBef>
                        <a:spcAft>
                          <a:spcPts val="0"/>
                        </a:spcAft>
                        <a:buNone/>
                      </a:pPr>
                      <a:r>
                        <a:rPr lang="en-US" sz="1600" b="1" u="none" strike="noStrike" kern="100" cap="none" dirty="0" smtClean="0">
                          <a:effectLst/>
                          <a:sym typeface="Arial"/>
                        </a:rPr>
                        <a:t>5/31</a:t>
                      </a:r>
                      <a:r>
                        <a:rPr lang="zh-TW" sz="1600" b="1" u="none" strike="noStrike" kern="100" cap="none" dirty="0">
                          <a:effectLst/>
                          <a:sym typeface="Arial"/>
                        </a:rPr>
                        <a:t>（二）</a:t>
                      </a:r>
                      <a:endParaRPr lang="zh-TW" sz="1600" b="1" i="0" u="none" strike="noStrike" kern="100" cap="none" dirty="0">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tc>
                <a:tc>
                  <a:txBody>
                    <a:bodyPr/>
                    <a:lstStyle/>
                    <a:p>
                      <a:pPr algn="ctr"/>
                      <a:endParaRPr lang="en-US" sz="1600" b="1" kern="100" dirty="0" smtClean="0">
                        <a:effectLst/>
                      </a:endParaRPr>
                    </a:p>
                    <a:p>
                      <a:pPr algn="ctr"/>
                      <a:r>
                        <a:rPr lang="en-US" sz="1600" b="1" kern="100" dirty="0" smtClean="0">
                          <a:effectLst/>
                        </a:rPr>
                        <a:t>4/12</a:t>
                      </a: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r h="791362">
                <a:tc>
                  <a:txBody>
                    <a:bodyPr/>
                    <a:lstStyle/>
                    <a:p>
                      <a:pPr algn="ctr">
                        <a:tabLst>
                          <a:tab pos="2637155" algn="ctr"/>
                          <a:tab pos="5274310" algn="r"/>
                        </a:tabLst>
                      </a:pPr>
                      <a:r>
                        <a:rPr lang="zh-TW" sz="1600" b="1" kern="100" dirty="0">
                          <a:effectLst/>
                        </a:rPr>
                        <a:t>九年級</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3/7</a:t>
                      </a: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3/8</a:t>
                      </a:r>
                      <a:endParaRPr lang="zh-TW" sz="1600" b="1" kern="100">
                        <a:effectLst/>
                      </a:endParaRPr>
                    </a:p>
                    <a:p>
                      <a:pPr algn="ctr"/>
                      <a:r>
                        <a:rPr lang="zh-TW" sz="1600" b="1" kern="100">
                          <a:effectLst/>
                        </a:rPr>
                        <a:t>（二）</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smtClean="0">
                          <a:effectLst/>
                        </a:rPr>
                        <a:t>3/9</a:t>
                      </a:r>
                    </a:p>
                    <a:p>
                      <a:pPr algn="ctr"/>
                      <a:r>
                        <a:rPr lang="zh-TW" sz="1600" b="1" kern="100" dirty="0" smtClean="0">
                          <a:effectLst/>
                        </a:rPr>
                        <a:t>（</a:t>
                      </a:r>
                      <a:r>
                        <a:rPr lang="zh-TW" sz="1600" b="1" kern="100" dirty="0">
                          <a:effectLst/>
                        </a:rPr>
                        <a:t>三）</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3/10</a:t>
                      </a:r>
                      <a:endParaRPr lang="zh-TW" sz="1600" b="1" kern="100">
                        <a:effectLst/>
                      </a:endParaRPr>
                    </a:p>
                    <a:p>
                      <a:pPr algn="ctr">
                        <a:tabLst>
                          <a:tab pos="2637155" algn="ctr"/>
                          <a:tab pos="5274310" algn="r"/>
                        </a:tabLst>
                      </a:pPr>
                      <a:r>
                        <a:rPr lang="zh-TW" sz="1600" b="1" kern="100">
                          <a:effectLst/>
                        </a:rPr>
                        <a:t>（四）</a:t>
                      </a:r>
                    </a:p>
                    <a:p>
                      <a:pPr algn="ctr">
                        <a:tabLst>
                          <a:tab pos="2637155" algn="ctr"/>
                          <a:tab pos="5274310" algn="r"/>
                        </a:tabLst>
                      </a:pPr>
                      <a:r>
                        <a:rPr lang="en-US" sz="1600" b="1" kern="100">
                          <a:effectLst/>
                        </a:rPr>
                        <a:t>3/11</a:t>
                      </a:r>
                      <a:endParaRPr lang="zh-TW" sz="1600" b="1" kern="100">
                        <a:effectLst/>
                      </a:endParaRPr>
                    </a:p>
                    <a:p>
                      <a:pPr algn="ctr">
                        <a:tabLst>
                          <a:tab pos="2637155" algn="ctr"/>
                          <a:tab pos="5274310" algn="r"/>
                        </a:tabLst>
                      </a:pPr>
                      <a:r>
                        <a:rPr lang="en-US" sz="1600" b="1" kern="100">
                          <a:effectLst/>
                        </a:rPr>
                        <a:t>(</a:t>
                      </a:r>
                      <a:r>
                        <a:rPr lang="zh-TW" sz="1600" b="1" kern="100">
                          <a:effectLst/>
                        </a:rPr>
                        <a:t>五</a:t>
                      </a:r>
                      <a:r>
                        <a:rPr lang="en-US" sz="1600" b="1" kern="100">
                          <a:effectLst/>
                        </a:rPr>
                        <a:t>)</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tabLst>
                          <a:tab pos="2637155" algn="ctr"/>
                          <a:tab pos="5274310" algn="r"/>
                        </a:tabLst>
                      </a:pPr>
                      <a:r>
                        <a:rPr lang="en-US" sz="1600" b="1" kern="100">
                          <a:effectLst/>
                        </a:rPr>
                        <a:t> </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c>
                  <a:txBody>
                    <a:bodyPr/>
                    <a:lstStyle/>
                    <a:p>
                      <a:pPr algn="ctr">
                        <a:tabLst>
                          <a:tab pos="2637155" algn="ctr"/>
                          <a:tab pos="5274310" algn="r"/>
                        </a:tabLst>
                      </a:pPr>
                      <a:r>
                        <a:rPr lang="en-US" sz="1600" b="1" kern="100">
                          <a:effectLst/>
                        </a:rPr>
                        <a:t>--</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a:effectLst/>
                        </a:rPr>
                        <a:t>3/14</a:t>
                      </a:r>
                      <a:endParaRPr lang="zh-TW" sz="1600" b="1" kern="100">
                        <a:effectLst/>
                      </a:endParaRPr>
                    </a:p>
                    <a:p>
                      <a:pPr algn="ctr"/>
                      <a:r>
                        <a:rPr lang="zh-TW" sz="1600" b="1" kern="100">
                          <a:effectLst/>
                        </a:rPr>
                        <a:t>（一）</a:t>
                      </a:r>
                      <a:endParaRPr lang="zh-TW" sz="1600" b="1" kern="10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algn="ctr"/>
                      <a:r>
                        <a:rPr lang="en-US" sz="1600" b="1" kern="100" dirty="0">
                          <a:effectLst/>
                        </a:rPr>
                        <a:t>3/15</a:t>
                      </a:r>
                      <a:endParaRPr lang="zh-TW" sz="1600" b="1" kern="100" dirty="0">
                        <a:effectLst/>
                      </a:endParaRPr>
                    </a:p>
                    <a:p>
                      <a:pPr algn="ctr"/>
                      <a:r>
                        <a:rPr lang="zh-TW" sz="1600" b="1" kern="100" dirty="0">
                          <a:effectLst/>
                        </a:rPr>
                        <a:t>（二）</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nchor="ctr"/>
                </a:tc>
                <a:tc>
                  <a:txBody>
                    <a:bodyPr/>
                    <a:lstStyle/>
                    <a:p>
                      <a:pPr marR="0" algn="ctr" rtl="0">
                        <a:lnSpc>
                          <a:spcPct val="100000"/>
                        </a:lnSpc>
                        <a:spcBef>
                          <a:spcPts val="0"/>
                        </a:spcBef>
                        <a:spcAft>
                          <a:spcPts val="0"/>
                        </a:spcAft>
                        <a:buNone/>
                      </a:pPr>
                      <a:r>
                        <a:rPr lang="en-US" sz="1600" b="1" u="none" strike="noStrike" kern="100" cap="none" dirty="0">
                          <a:effectLst/>
                          <a:sym typeface="Arial"/>
                        </a:rPr>
                        <a:t>3/16</a:t>
                      </a:r>
                      <a:endParaRPr lang="zh-TW" sz="1600" b="1" u="none" strike="noStrike" kern="100" cap="none" dirty="0">
                        <a:effectLst/>
                        <a:sym typeface="Arial"/>
                      </a:endParaRPr>
                    </a:p>
                    <a:p>
                      <a:pPr marR="0" algn="ctr" rtl="0">
                        <a:lnSpc>
                          <a:spcPct val="100000"/>
                        </a:lnSpc>
                        <a:spcBef>
                          <a:spcPts val="0"/>
                        </a:spcBef>
                        <a:spcAft>
                          <a:spcPts val="0"/>
                        </a:spcAft>
                        <a:buNone/>
                      </a:pPr>
                      <a:r>
                        <a:rPr lang="zh-TW" sz="1600" b="1" u="none" strike="noStrike" kern="100" cap="none" dirty="0">
                          <a:effectLst/>
                          <a:sym typeface="Arial"/>
                        </a:rPr>
                        <a:t>（三）</a:t>
                      </a:r>
                      <a:endParaRPr lang="zh-TW" sz="1600" b="1" i="0" u="none" strike="noStrike" kern="100" cap="none" dirty="0">
                        <a:solidFill>
                          <a:schemeClr val="dk1"/>
                        </a:solidFill>
                        <a:effectLst/>
                        <a:latin typeface="jf金萱 七分糖" panose="020B0800000000000000" pitchFamily="34" charset="-120"/>
                        <a:ea typeface="jf金萱 七分糖" panose="020B0800000000000000" pitchFamily="34" charset="-120"/>
                        <a:cs typeface="+mn-cs"/>
                        <a:sym typeface="Arial"/>
                      </a:endParaRPr>
                    </a:p>
                  </a:txBody>
                  <a:tcPr marL="68580" marR="68580" marT="0" marB="0" anchor="ctr"/>
                </a:tc>
                <a:tc>
                  <a:txBody>
                    <a:bodyPr/>
                    <a:lstStyle/>
                    <a:p>
                      <a:pPr algn="ctr"/>
                      <a:r>
                        <a:rPr lang="en-US" sz="1600" b="1" kern="100" dirty="0">
                          <a:effectLst/>
                        </a:rPr>
                        <a:t> </a:t>
                      </a:r>
                      <a:endParaRPr lang="zh-TW" sz="1600" b="1" kern="100" dirty="0">
                        <a:effectLst/>
                      </a:endParaRPr>
                    </a:p>
                    <a:p>
                      <a:pPr algn="ctr"/>
                      <a:r>
                        <a:rPr lang="en-US" sz="1600" b="1" kern="100" dirty="0">
                          <a:effectLst/>
                        </a:rPr>
                        <a:t>3/21</a:t>
                      </a:r>
                      <a:endParaRPr lang="zh-TW" sz="1600" b="1" kern="100" dirty="0">
                        <a:effectLst/>
                      </a:endParaRPr>
                    </a:p>
                    <a:p>
                      <a:pPr algn="ctr"/>
                      <a:r>
                        <a:rPr lang="en-US" sz="1600" b="1" kern="100" dirty="0">
                          <a:effectLst/>
                        </a:rPr>
                        <a:t>(</a:t>
                      </a:r>
                      <a:r>
                        <a:rPr lang="zh-TW" sz="1600" b="1" kern="100" dirty="0">
                          <a:effectLst/>
                        </a:rPr>
                        <a:t>一</a:t>
                      </a:r>
                      <a:r>
                        <a:rPr lang="en-US" sz="1600" b="1" kern="100" dirty="0">
                          <a:effectLst/>
                        </a:rPr>
                        <a:t>)</a:t>
                      </a:r>
                      <a:endParaRPr lang="zh-TW" sz="1600" b="1" kern="100" dirty="0">
                        <a:effectLst/>
                        <a:latin typeface="jf金萱 七分糖" panose="020B0800000000000000" pitchFamily="34" charset="-120"/>
                        <a:ea typeface="jf金萱 七分糖" panose="020B0800000000000000" pitchFamily="34"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1226164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14" y="333479"/>
            <a:ext cx="12192000" cy="832800"/>
          </a:xfrm>
        </p:spPr>
        <p:txBody>
          <a:bodyPr/>
          <a:lstStyle/>
          <a:p>
            <a:pPr algn="ctr">
              <a:defRPr/>
            </a:pPr>
            <a:r>
              <a:rPr lang="zh-TW" altLang="zh-TW" sz="3200" b="1" dirty="0">
                <a:latin typeface="jf金萱 七分糖" panose="020B0800000000000000" pitchFamily="34" charset="-120"/>
                <a:ea typeface="jf金萱 七分糖" panose="020B0800000000000000" pitchFamily="34" charset="-120"/>
              </a:rPr>
              <a:t>大考中心</a:t>
            </a:r>
            <a:r>
              <a:rPr lang="zh-TW" altLang="en-US" sz="3200" b="1" dirty="0">
                <a:latin typeface="jf金萱 七分糖" panose="020B0800000000000000" pitchFamily="34" charset="-120"/>
                <a:ea typeface="jf金萱 七分糖" panose="020B0800000000000000" pitchFamily="34" charset="-120"/>
              </a:rPr>
              <a:t>：</a:t>
            </a:r>
            <a:r>
              <a:rPr lang="zh-TW" altLang="zh-TW" sz="3200" b="1" dirty="0">
                <a:latin typeface="jf金萱 七分糖" panose="020B0800000000000000" pitchFamily="34" charset="-120"/>
                <a:ea typeface="jf金萱 七分糖" panose="020B0800000000000000" pitchFamily="34" charset="-120"/>
              </a:rPr>
              <a:t>未來題型的改變方向有以下</a:t>
            </a:r>
            <a:r>
              <a:rPr lang="en-US" altLang="zh-TW" sz="3200" b="1" dirty="0">
                <a:latin typeface="jf金萱 七分糖" panose="020B0800000000000000" pitchFamily="34" charset="-120"/>
                <a:ea typeface="jf金萱 七分糖" panose="020B0800000000000000" pitchFamily="34" charset="-120"/>
              </a:rPr>
              <a:t>3</a:t>
            </a:r>
            <a:r>
              <a:rPr lang="zh-TW" altLang="zh-TW" sz="3200" b="1" dirty="0">
                <a:latin typeface="jf金萱 七分糖" panose="020B0800000000000000" pitchFamily="34" charset="-120"/>
                <a:ea typeface="jf金萱 七分糖" panose="020B0800000000000000" pitchFamily="34" charset="-120"/>
              </a:rPr>
              <a:t>個重點</a:t>
            </a:r>
            <a:r>
              <a:rPr lang="en-US" altLang="zh-TW" sz="3200" b="1" dirty="0">
                <a:latin typeface="jf金萱 七分糖" panose="020B0800000000000000" pitchFamily="34" charset="-120"/>
                <a:ea typeface="jf金萱 七分糖" panose="020B0800000000000000" pitchFamily="34" charset="-120"/>
              </a:rPr>
              <a:t>(</a:t>
            </a:r>
            <a:r>
              <a:rPr lang="zh-TW" altLang="en-US" sz="3200" b="1" dirty="0">
                <a:latin typeface="jf金萱 七分糖" panose="020B0800000000000000" pitchFamily="34" charset="-120"/>
                <a:ea typeface="jf金萱 七分糖" panose="020B0800000000000000" pitchFamily="34" charset="-120"/>
              </a:rPr>
              <a:t>大學學測</a:t>
            </a:r>
            <a:r>
              <a:rPr lang="en-US" altLang="zh-TW" sz="3200" b="1" dirty="0">
                <a:latin typeface="jf金萱 七分糖" panose="020B0800000000000000" pitchFamily="34" charset="-120"/>
                <a:ea typeface="jf金萱 七分糖" panose="020B0800000000000000" pitchFamily="34" charset="-120"/>
              </a:rPr>
              <a:t>)</a:t>
            </a:r>
            <a:endParaRPr lang="zh-TW" altLang="en-US" sz="3200" b="1" dirty="0">
              <a:latin typeface="jf金萱 七分糖" panose="020B0800000000000000" pitchFamily="34" charset="-120"/>
              <a:ea typeface="jf金萱 七分糖" panose="020B0800000000000000" pitchFamily="34" charset="-120"/>
            </a:endParaRPr>
          </a:p>
        </p:txBody>
      </p:sp>
      <p:sp>
        <p:nvSpPr>
          <p:cNvPr id="75779" name="內容版面配置區 2"/>
          <p:cNvSpPr>
            <a:spLocks noGrp="1"/>
          </p:cNvSpPr>
          <p:nvPr>
            <p:ph idx="4294967295"/>
          </p:nvPr>
        </p:nvSpPr>
        <p:spPr>
          <a:xfrm>
            <a:off x="1865697" y="1573090"/>
            <a:ext cx="9950481" cy="4392612"/>
          </a:xfrm>
          <a:prstGeom prst="rect">
            <a:avLst/>
          </a:prstGeom>
        </p:spPr>
        <p:txBody>
          <a:bodyPr/>
          <a:lstStyle/>
          <a:p>
            <a:pPr>
              <a:lnSpc>
                <a:spcPct val="150000"/>
              </a:lnSpc>
            </a:pPr>
            <a:r>
              <a:rPr lang="en-US" altLang="zh-TW" sz="3200" dirty="0">
                <a:latin typeface="jf金萱 七分糖" panose="020B0800000000000000" pitchFamily="34" charset="-120"/>
                <a:ea typeface="jf金萱 七分糖" panose="020B0800000000000000" pitchFamily="34" charset="-120"/>
              </a:rPr>
              <a:t>1.</a:t>
            </a:r>
            <a:r>
              <a:rPr lang="zh-TW" altLang="zh-TW" sz="3200" dirty="0">
                <a:latin typeface="jf金萱 七分糖" panose="020B0800000000000000" pitchFamily="34" charset="-120"/>
                <a:ea typeface="jf金萱 七分糖" panose="020B0800000000000000" pitchFamily="34" charset="-120"/>
              </a:rPr>
              <a:t>情境式命題。考題中會出現許多來自生活中的情境，或是「學術探究情境」，也就是實驗題。</a:t>
            </a:r>
          </a:p>
          <a:p>
            <a:pPr>
              <a:lnSpc>
                <a:spcPct val="150000"/>
              </a:lnSpc>
            </a:pPr>
            <a:r>
              <a:rPr lang="en-US" altLang="zh-TW" sz="3200" dirty="0">
                <a:latin typeface="jf金萱 七分糖" panose="020B0800000000000000" pitchFamily="34" charset="-120"/>
                <a:ea typeface="jf金萱 七分糖" panose="020B0800000000000000" pitchFamily="34" charset="-120"/>
              </a:rPr>
              <a:t>2.</a:t>
            </a:r>
            <a:r>
              <a:rPr lang="zh-TW" altLang="zh-TW" sz="3200" dirty="0">
                <a:latin typeface="jf金萱 七分糖" panose="020B0800000000000000" pitchFamily="34" charset="-120"/>
                <a:ea typeface="jf金萱 七分糖" panose="020B0800000000000000" pitchFamily="34" charset="-120"/>
              </a:rPr>
              <a:t>著重在閱讀理解、圖表判讀等整合運用知識的能力。除了純文字外，是否能精確解讀表格、繪圖、地圖等也是重點。</a:t>
            </a:r>
          </a:p>
          <a:p>
            <a:pPr>
              <a:lnSpc>
                <a:spcPct val="150000"/>
              </a:lnSpc>
            </a:pPr>
            <a:r>
              <a:rPr lang="en-US" altLang="zh-TW" sz="3200" dirty="0">
                <a:latin typeface="jf金萱 七分糖" panose="020B0800000000000000" pitchFamily="34" charset="-120"/>
                <a:ea typeface="jf金萱 七分糖" panose="020B0800000000000000" pitchFamily="34" charset="-120"/>
              </a:rPr>
              <a:t>3.</a:t>
            </a:r>
            <a:r>
              <a:rPr lang="zh-TW" altLang="zh-TW" sz="3200" dirty="0">
                <a:latin typeface="jf金萱 七分糖" panose="020B0800000000000000" pitchFamily="34" charset="-120"/>
                <a:ea typeface="jf金萱 七分糖" panose="020B0800000000000000" pitchFamily="34" charset="-120"/>
              </a:rPr>
              <a:t>跨領域、跨學科的綜整題型，將取代零碎、片斷的記憶與背誦型知識。</a:t>
            </a:r>
          </a:p>
        </p:txBody>
      </p:sp>
    </p:spTree>
    <p:extLst>
      <p:ext uri="{BB962C8B-B14F-4D97-AF65-F5344CB8AC3E}">
        <p14:creationId xmlns:p14="http://schemas.microsoft.com/office/powerpoint/2010/main" val="2079772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內容版面配置區 2"/>
          <p:cNvSpPr>
            <a:spLocks noGrp="1"/>
          </p:cNvSpPr>
          <p:nvPr>
            <p:ph idx="4294967295"/>
          </p:nvPr>
        </p:nvSpPr>
        <p:spPr>
          <a:xfrm>
            <a:off x="2340251" y="514211"/>
            <a:ext cx="9262863" cy="5568950"/>
          </a:xfrm>
          <a:prstGeom prst="rect">
            <a:avLst/>
          </a:prstGeom>
        </p:spPr>
        <p:txBody>
          <a:bodyPr/>
          <a:lstStyle/>
          <a:p>
            <a:pPr>
              <a:lnSpc>
                <a:spcPct val="150000"/>
              </a:lnSpc>
              <a:buFont typeface="Wingdings" panose="05000000000000000000" pitchFamily="2" charset="2"/>
              <a:buChar char="u"/>
            </a:pPr>
            <a:r>
              <a:rPr lang="zh-TW" altLang="zh-TW" sz="2800">
                <a:latin typeface="jf金萱 七分糖" panose="020B0800000000000000" pitchFamily="34" charset="-120"/>
                <a:ea typeface="jf金萱 七分糖" panose="020B0800000000000000" pitchFamily="34" charset="-120"/>
              </a:rPr>
              <a:t>應大量閱讀不同類型的文本，像是科普、社會文化、全球情境等；特別是未來素養題型的題幹會很長，「訊息量一定會有所增加」，因此考生平日就要多練習閱讀長文，然後檢視是否能完全理解文意，包括擷取正確訊息、統整解釋及反思評價等不同層次的能力。</a:t>
            </a:r>
          </a:p>
          <a:p>
            <a:pPr>
              <a:lnSpc>
                <a:spcPct val="150000"/>
              </a:lnSpc>
              <a:buFont typeface="Wingdings" panose="05000000000000000000" pitchFamily="2" charset="2"/>
              <a:buChar char="u"/>
            </a:pPr>
            <a:r>
              <a:rPr lang="zh-TW" altLang="zh-TW" sz="2800">
                <a:latin typeface="jf金萱 七分糖" panose="020B0800000000000000" pitchFamily="34" charset="-120"/>
                <a:ea typeface="jf金萱 七分糖" panose="020B0800000000000000" pitchFamily="34" charset="-120"/>
              </a:rPr>
              <a:t>劉孟奇</a:t>
            </a:r>
            <a:r>
              <a:rPr lang="en-US" altLang="zh-TW" sz="2800">
                <a:latin typeface="jf金萱 七分糖" panose="020B0800000000000000" pitchFamily="34" charset="-120"/>
                <a:ea typeface="jf金萱 七分糖" panose="020B0800000000000000" pitchFamily="34" charset="-120"/>
              </a:rPr>
              <a:t>(</a:t>
            </a:r>
            <a:r>
              <a:rPr lang="zh-TW" altLang="en-US" sz="2800">
                <a:latin typeface="jf金萱 七分糖" panose="020B0800000000000000" pitchFamily="34" charset="-120"/>
                <a:ea typeface="jf金萱 七分糖" panose="020B0800000000000000" pitchFamily="34" charset="-120"/>
              </a:rPr>
              <a:t>大考中心主任</a:t>
            </a:r>
            <a:r>
              <a:rPr lang="en-US" altLang="zh-TW" sz="2800">
                <a:latin typeface="jf金萱 七分糖" panose="020B0800000000000000" pitchFamily="34" charset="-120"/>
                <a:ea typeface="jf金萱 七分糖" panose="020B0800000000000000" pitchFamily="34" charset="-120"/>
              </a:rPr>
              <a:t>)</a:t>
            </a:r>
            <a:r>
              <a:rPr lang="zh-TW" altLang="zh-TW" sz="2800">
                <a:latin typeface="jf金萱 七分糖" panose="020B0800000000000000" pitchFamily="34" charset="-120"/>
                <a:ea typeface="jf金萱 七分糖" panose="020B0800000000000000" pitchFamily="34" charset="-120"/>
              </a:rPr>
              <a:t>也建議家長，還應該多多鼓勵孩子「讀閒書」，因為素養題型無法「考前猜題」，資訊量少是很不利的，廣泛接觸各類有深度的文章，不管是文言文還是白話文，也不管是中西名著經典，多閱讀準沒錯。</a:t>
            </a:r>
          </a:p>
          <a:p>
            <a:pPr>
              <a:lnSpc>
                <a:spcPct val="150000"/>
              </a:lnSpc>
            </a:pPr>
            <a:endParaRPr lang="zh-TW" altLang="en-US" sz="2800">
              <a:latin typeface="jf金萱 七分糖" panose="020B0800000000000000" pitchFamily="34" charset="-120"/>
              <a:ea typeface="jf金萱 七分糖" panose="020B0800000000000000" pitchFamily="34" charset="-120"/>
            </a:endParaRPr>
          </a:p>
          <a:p>
            <a:pPr>
              <a:lnSpc>
                <a:spcPct val="150000"/>
              </a:lnSpc>
            </a:pPr>
            <a:endParaRPr lang="zh-TW" altLang="en-US" sz="2800">
              <a:latin typeface="jf金萱 七分糖" panose="020B0800000000000000" pitchFamily="34" charset="-120"/>
              <a:ea typeface="jf金萱 七分糖" panose="020B0800000000000000" pitchFamily="34" charset="-120"/>
            </a:endParaRPr>
          </a:p>
          <a:p>
            <a:pPr>
              <a:lnSpc>
                <a:spcPct val="150000"/>
              </a:lnSpc>
            </a:pPr>
            <a:endParaRPr lang="zh-TW" altLang="en-US" sz="280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379942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2460117" y="448746"/>
            <a:ext cx="8461375" cy="369332"/>
          </a:xfrm>
          <a:prstGeom prst="rect">
            <a:avLst/>
          </a:prstGeom>
          <a:noFill/>
          <a:ln>
            <a:noFill/>
          </a:ln>
          <a:effectLst>
            <a:prstShdw prst="shdw17" dist="17961" dir="2700000">
              <a:schemeClr val="accent1">
                <a:gamma/>
                <a:shade val="60000"/>
                <a:invGamma/>
              </a:schemeClr>
            </a:prstShdw>
          </a:effectLst>
        </p:spPr>
        <p:txBody>
          <a:bodyPr anchor="ctr">
            <a:spAutoFit/>
          </a:bodyPr>
          <a:lstStyle/>
          <a:p>
            <a:pPr>
              <a:defRPr/>
            </a:pPr>
            <a:endParaRPr lang="zh-TW" altLang="en-US">
              <a:latin typeface="jf金萱 七分糖" panose="020B0800000000000000" pitchFamily="34" charset="-120"/>
              <a:ea typeface="jf金萱 七分糖" panose="020B0800000000000000" pitchFamily="34" charset="-120"/>
            </a:endParaRPr>
          </a:p>
        </p:txBody>
      </p:sp>
      <p:sp>
        <p:nvSpPr>
          <p:cNvPr id="9" name="Rectangle 9"/>
          <p:cNvSpPr>
            <a:spLocks noChangeArrowheads="1"/>
          </p:cNvSpPr>
          <p:nvPr/>
        </p:nvSpPr>
        <p:spPr bwMode="auto">
          <a:xfrm>
            <a:off x="8044942" y="2587624"/>
            <a:ext cx="3227387" cy="1816100"/>
          </a:xfrm>
          <a:prstGeom prst="rect">
            <a:avLst/>
          </a:prstGeom>
          <a:noFill/>
          <a:ln>
            <a:noFill/>
          </a:ln>
          <a:effectLst>
            <a:prstShdw prst="shdw17" dist="17961" dir="2700000">
              <a:schemeClr val="accent1">
                <a:gamma/>
                <a:shade val="60000"/>
                <a:invGamma/>
              </a:schemeClr>
            </a:prstShdw>
          </a:effectLst>
        </p:spPr>
        <p:txBody>
          <a:bodyPr anchor="ctr">
            <a:spAutoFit/>
          </a:bodyPr>
          <a:lstStyle/>
          <a:p>
            <a:pPr algn="ctr">
              <a:defRPr/>
            </a:pPr>
            <a:r>
              <a:rPr lang="en-US" altLang="zh-TW" sz="2800" b="1" dirty="0">
                <a:latin typeface="jf金萱 七分糖" panose="020B0800000000000000" pitchFamily="34" charset="-120"/>
                <a:ea typeface="jf金萱 七分糖" panose="020B0800000000000000" pitchFamily="34" charset="-120"/>
                <a:cs typeface="Calibri" panose="020F0502020204030204" pitchFamily="34" charset="0"/>
              </a:rPr>
              <a:t>108</a:t>
            </a:r>
            <a:r>
              <a:rPr lang="zh-TW" altLang="en-US" sz="2800" b="1" dirty="0">
                <a:latin typeface="jf金萱 七分糖" panose="020B0800000000000000" pitchFamily="34" charset="-120"/>
                <a:ea typeface="jf金萱 七分糖" panose="020B0800000000000000" pitchFamily="34" charset="-120"/>
                <a:cs typeface="Calibri" panose="020F0502020204030204" pitchFamily="34" charset="0"/>
              </a:rPr>
              <a:t>新課綱系列</a:t>
            </a:r>
            <a:endParaRPr lang="en-US" altLang="zh-TW" sz="2800" b="1" dirty="0">
              <a:latin typeface="jf金萱 七分糖" panose="020B0800000000000000" pitchFamily="34" charset="-120"/>
              <a:ea typeface="jf金萱 七分糖" panose="020B0800000000000000" pitchFamily="34" charset="-120"/>
              <a:cs typeface="Calibri" panose="020F0502020204030204" pitchFamily="34" charset="0"/>
            </a:endParaRPr>
          </a:p>
          <a:p>
            <a:pPr algn="ctr">
              <a:defRPr/>
            </a:pPr>
            <a:r>
              <a:rPr lang="en-US" altLang="zh-TW" sz="2800" b="1" dirty="0">
                <a:latin typeface="jf金萱 七分糖" panose="020B0800000000000000" pitchFamily="34" charset="-120"/>
                <a:ea typeface="jf金萱 七分糖" panose="020B0800000000000000" pitchFamily="34" charset="-120"/>
                <a:cs typeface="Calibri" panose="020F0502020204030204" pitchFamily="34" charset="0"/>
              </a:rPr>
              <a:t>~</a:t>
            </a:r>
            <a:r>
              <a:rPr lang="zh-TW" altLang="en-US" sz="2800" b="1" dirty="0">
                <a:latin typeface="jf金萱 七分糖" panose="020B0800000000000000" pitchFamily="34" charset="-120"/>
                <a:ea typeface="jf金萱 七分糖" panose="020B0800000000000000" pitchFamily="34" charset="-120"/>
                <a:cs typeface="Calibri" panose="020F0502020204030204" pitchFamily="34" charset="0"/>
              </a:rPr>
              <a:t>國文考題趨勢</a:t>
            </a:r>
            <a:endParaRPr lang="en-US" altLang="zh-TW" sz="2800" b="1" dirty="0">
              <a:latin typeface="jf金萱 七分糖" panose="020B0800000000000000" pitchFamily="34" charset="-120"/>
              <a:ea typeface="jf金萱 七分糖" panose="020B0800000000000000" pitchFamily="34" charset="-120"/>
              <a:cs typeface="Calibri" panose="020F0502020204030204" pitchFamily="34" charset="0"/>
            </a:endParaRPr>
          </a:p>
          <a:p>
            <a:pPr algn="ctr">
              <a:defRPr/>
            </a:pPr>
            <a:r>
              <a:rPr lang="zh-TW" altLang="en-US" sz="2800" b="1" dirty="0">
                <a:latin typeface="jf金萱 七分糖" panose="020B0800000000000000" pitchFamily="34" charset="-120"/>
                <a:ea typeface="jf金萱 七分糖" panose="020B0800000000000000" pitchFamily="34" charset="-120"/>
                <a:cs typeface="Calibri" panose="020F0502020204030204" pitchFamily="34" charset="0"/>
              </a:rPr>
              <a:t>說明書、圖表閱讀也成為考題</a:t>
            </a:r>
          </a:p>
        </p:txBody>
      </p:sp>
      <p:pic>
        <p:nvPicPr>
          <p:cNvPr id="78852" name="Picture 12" descr="108æ°èª²ç¶±ç³»åâåæèé¡è¶¨å¢ï¼èªªææ¸ãåè¡¨é±è®ä¹æçºèé¡"/>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8130667" y="487362"/>
            <a:ext cx="2973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3" descr="b3da6c075b0c9d1700314884a09904af-5749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554" y="93663"/>
            <a:ext cx="5935663"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128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4354" y="235826"/>
            <a:ext cx="12192000" cy="832800"/>
          </a:xfrm>
        </p:spPr>
        <p:txBody>
          <a:bodyPr/>
          <a:lstStyle/>
          <a:p>
            <a:pPr algn="ctr">
              <a:defRPr/>
            </a:pPr>
            <a:r>
              <a:rPr lang="zh-TW" altLang="en-US" sz="3200" dirty="0">
                <a:latin typeface="jf金萱 七分糖" panose="020B0800000000000000" pitchFamily="34" charset="-120"/>
                <a:ea typeface="jf金萱 七分糖" panose="020B0800000000000000" pitchFamily="34" charset="-120"/>
              </a:rPr>
              <a:t>素養怎麼考？</a:t>
            </a:r>
          </a:p>
        </p:txBody>
      </p:sp>
      <p:sp>
        <p:nvSpPr>
          <p:cNvPr id="79875" name="內容版面配置區 2"/>
          <p:cNvSpPr>
            <a:spLocks noGrp="1"/>
          </p:cNvSpPr>
          <p:nvPr>
            <p:ph idx="4294967295"/>
          </p:nvPr>
        </p:nvSpPr>
        <p:spPr>
          <a:xfrm>
            <a:off x="2746207" y="1082383"/>
            <a:ext cx="8424862" cy="3579812"/>
          </a:xfrm>
          <a:prstGeom prst="rect">
            <a:avLst/>
          </a:prstGeom>
        </p:spPr>
        <p:txBody>
          <a:bodyPr/>
          <a:lstStyle/>
          <a:p>
            <a:pPr lvl="1"/>
            <a:r>
              <a:rPr lang="zh-TW" altLang="en-US" sz="2800" dirty="0">
                <a:latin typeface="jf金萱 七分糖" panose="020B0800000000000000" pitchFamily="34" charset="-120"/>
                <a:ea typeface="jf金萱 七分糖" panose="020B0800000000000000" pitchFamily="34" charset="-120"/>
              </a:rPr>
              <a:t>升大學考題三大改變　純選擇題走入歷史</a:t>
            </a:r>
          </a:p>
          <a:p>
            <a:pPr lvl="1"/>
            <a:r>
              <a:rPr lang="zh-TW" altLang="en-US" sz="2800" dirty="0">
                <a:latin typeface="jf金萱 七分糖" panose="020B0800000000000000" pitchFamily="34" charset="-120"/>
                <a:ea typeface="jf金萱 七分糖" panose="020B0800000000000000" pitchFamily="34" charset="-120"/>
              </a:rPr>
              <a:t>國文：說明書、圖表閱讀也會成為考題</a:t>
            </a:r>
          </a:p>
          <a:p>
            <a:pPr lvl="1"/>
            <a:r>
              <a:rPr lang="zh-TW" altLang="en-US" sz="2800" dirty="0">
                <a:latin typeface="jf金萱 七分糖" panose="020B0800000000000000" pitchFamily="34" charset="-120"/>
                <a:ea typeface="jf金萱 七分糖" panose="020B0800000000000000" pitchFamily="34" charset="-120"/>
              </a:rPr>
              <a:t>英文：不考艱澀單字文法，重視單字文法的運用</a:t>
            </a:r>
          </a:p>
          <a:p>
            <a:pPr lvl="1"/>
            <a:r>
              <a:rPr lang="zh-TW" altLang="en-US" sz="2800" dirty="0">
                <a:latin typeface="jf金萱 七分糖" panose="020B0800000000000000" pitchFamily="34" charset="-120"/>
                <a:ea typeface="jf金萱 七分糖" panose="020B0800000000000000" pitchFamily="34" charset="-120"/>
              </a:rPr>
              <a:t>數學：純計算減少，長題幹的題型比例增加</a:t>
            </a:r>
          </a:p>
          <a:p>
            <a:pPr lvl="1"/>
            <a:r>
              <a:rPr lang="zh-TW" altLang="en-US" sz="2800" dirty="0">
                <a:latin typeface="jf金萱 七分糖" panose="020B0800000000000000" pitchFamily="34" charset="-120"/>
                <a:ea typeface="jf金萱 七分糖" panose="020B0800000000000000" pitchFamily="34" charset="-120"/>
              </a:rPr>
              <a:t>社會：記憶性題目大減，「背多分」不再管用</a:t>
            </a:r>
          </a:p>
          <a:p>
            <a:pPr lvl="1"/>
            <a:r>
              <a:rPr lang="zh-TW" altLang="en-US" sz="2800" dirty="0">
                <a:latin typeface="jf金萱 七分糖" panose="020B0800000000000000" pitchFamily="34" charset="-120"/>
                <a:ea typeface="jf金萱 七分糖" panose="020B0800000000000000" pitchFamily="34" charset="-120"/>
              </a:rPr>
              <a:t>自然：增加實驗設計題型，活用實驗數據</a:t>
            </a:r>
          </a:p>
          <a:p>
            <a:endParaRPr lang="zh-TW" altLang="en-US" sz="2800" dirty="0">
              <a:latin typeface="jf金萱 七分糖" panose="020B0800000000000000" pitchFamily="34" charset="-120"/>
              <a:ea typeface="jf金萱 七分糖" panose="020B0800000000000000" pitchFamily="34" charset="-120"/>
            </a:endParaRPr>
          </a:p>
        </p:txBody>
      </p:sp>
      <p:sp>
        <p:nvSpPr>
          <p:cNvPr id="79876" name="矩形 5"/>
          <p:cNvSpPr>
            <a:spLocks noChangeArrowheads="1"/>
          </p:cNvSpPr>
          <p:nvPr/>
        </p:nvSpPr>
        <p:spPr bwMode="auto">
          <a:xfrm>
            <a:off x="4027026" y="5052089"/>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a:latin typeface="jf金萱 七分糖" panose="020B0800000000000000" pitchFamily="34" charset="-120"/>
                <a:ea typeface="jf金萱 七分糖" panose="020B0800000000000000" pitchFamily="34" charset="-120"/>
                <a:cs typeface="Calibri" panose="020F0502020204030204" pitchFamily="34" charset="0"/>
              </a:rPr>
              <a:t>(</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其他資料詳參親子天下雜誌</a:t>
            </a:r>
            <a:endParaRPr lang="en-US" altLang="zh-TW">
              <a:latin typeface="jf金萱 七分糖" panose="020B0800000000000000" pitchFamily="34" charset="-120"/>
              <a:ea typeface="jf金萱 七分糖" panose="020B0800000000000000" pitchFamily="34" charset="-120"/>
              <a:cs typeface="Calibri" panose="020F0502020204030204" pitchFamily="34" charset="0"/>
            </a:endParaRPr>
          </a:p>
          <a:p>
            <a:pPr algn="ctr"/>
            <a:r>
              <a:rPr lang="zh-TW" altLang="en-US">
                <a:latin typeface="jf金萱 七分糖" panose="020B0800000000000000" pitchFamily="34" charset="-120"/>
                <a:ea typeface="jf金萱 七分糖" panose="020B0800000000000000" pitchFamily="34" charset="-120"/>
                <a:cs typeface="Calibri" panose="020F0502020204030204" pitchFamily="34" charset="0"/>
              </a:rPr>
              <a:t> </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03</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月號</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/2019</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年</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 </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第</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105</a:t>
            </a:r>
            <a:r>
              <a:rPr lang="zh-TW" altLang="en-US">
                <a:latin typeface="jf金萱 七分糖" panose="020B0800000000000000" pitchFamily="34" charset="-120"/>
                <a:ea typeface="jf金萱 七分糖" panose="020B0800000000000000" pitchFamily="34" charset="-120"/>
                <a:cs typeface="Calibri" panose="020F0502020204030204" pitchFamily="34" charset="0"/>
              </a:rPr>
              <a:t>期</a:t>
            </a:r>
            <a:r>
              <a:rPr lang="en-US" altLang="zh-TW">
                <a:latin typeface="jf金萱 七分糖" panose="020B0800000000000000" pitchFamily="34" charset="-120"/>
                <a:ea typeface="jf金萱 七分糖" panose="020B0800000000000000" pitchFamily="34" charset="-120"/>
                <a:cs typeface="Calibri" panose="020F0502020204030204" pitchFamily="34" charset="0"/>
              </a:rPr>
              <a:t>)</a:t>
            </a:r>
          </a:p>
        </p:txBody>
      </p:sp>
      <p:pic>
        <p:nvPicPr>
          <p:cNvPr id="79877"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3811" y="3880560"/>
            <a:ext cx="1654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203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4644" y="573177"/>
            <a:ext cx="10472758" cy="832800"/>
          </a:xfrm>
          <a:prstGeom prst="rect">
            <a:avLst/>
          </a:prstGeom>
        </p:spPr>
        <p:txBody>
          <a:bodyPr/>
          <a:lstStyle/>
          <a:p>
            <a:pPr>
              <a:defRPr/>
            </a:pPr>
            <a:r>
              <a:rPr lang="zh-TW" altLang="en-US" sz="3200" dirty="0">
                <a:latin typeface="jf金萱 七分糖" panose="020B0800000000000000" pitchFamily="34" charset="-120"/>
                <a:ea typeface="jf金萱 七分糖" panose="020B0800000000000000" pitchFamily="34" charset="-120"/>
              </a:rPr>
              <a:t>新課綱不再考多熟悉課本，而是從中學到的「解決問題力」</a:t>
            </a:r>
            <a:r>
              <a:rPr lang="en-US" altLang="zh-TW" sz="3200" dirty="0">
                <a:latin typeface="jf金萱 七分糖" panose="020B0800000000000000" pitchFamily="34" charset="-120"/>
                <a:ea typeface="jf金萱 七分糖" panose="020B0800000000000000" pitchFamily="34" charset="-120"/>
              </a:rPr>
              <a:t/>
            </a:r>
            <a:br>
              <a:rPr lang="en-US" altLang="zh-TW" sz="3200" dirty="0">
                <a:latin typeface="jf金萱 七分糖" panose="020B0800000000000000" pitchFamily="34" charset="-120"/>
                <a:ea typeface="jf金萱 七分糖" panose="020B0800000000000000" pitchFamily="34" charset="-120"/>
              </a:rPr>
            </a:br>
            <a:r>
              <a:rPr lang="zh-TW" altLang="en-US" sz="3200" dirty="0" smtClean="0">
                <a:latin typeface="jf金萱 七分糖" panose="020B0800000000000000" pitchFamily="34" charset="-120"/>
                <a:ea typeface="jf金萱 七分糖" panose="020B0800000000000000" pitchFamily="34" charset="-120"/>
              </a:rPr>
              <a:t>會考</a:t>
            </a:r>
            <a:r>
              <a:rPr lang="zh-TW" altLang="en-US" sz="3200" dirty="0">
                <a:latin typeface="jf金萱 七分糖" panose="020B0800000000000000" pitchFamily="34" charset="-120"/>
                <a:ea typeface="jf金萱 七分糖" panose="020B0800000000000000" pitchFamily="34" charset="-120"/>
              </a:rPr>
              <a:t>試題解析，掌握</a:t>
            </a:r>
            <a:r>
              <a:rPr lang="en-US" altLang="zh-TW" sz="3200" dirty="0">
                <a:latin typeface="jf金萱 七分糖" panose="020B0800000000000000" pitchFamily="34" charset="-120"/>
                <a:ea typeface="jf金萱 七分糖" panose="020B0800000000000000" pitchFamily="34" charset="-120"/>
              </a:rPr>
              <a:t>5</a:t>
            </a:r>
            <a:r>
              <a:rPr lang="zh-TW" altLang="en-US" sz="3200" dirty="0">
                <a:latin typeface="jf金萱 七分糖" panose="020B0800000000000000" pitchFamily="34" charset="-120"/>
                <a:ea typeface="jf金萱 七分糖" panose="020B0800000000000000" pitchFamily="34" charset="-120"/>
              </a:rPr>
              <a:t>大素養考試</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學習重點              </a:t>
            </a:r>
            <a:r>
              <a:rPr lang="en-US" altLang="zh-TW" sz="3200" dirty="0" smtClean="0">
                <a:latin typeface="jf金萱 七分糖" panose="020B0800000000000000" pitchFamily="34" charset="-120"/>
                <a:ea typeface="jf金萱 七分糖" panose="020B0800000000000000" pitchFamily="34" charset="-120"/>
              </a:rPr>
              <a:t/>
            </a:r>
            <a:br>
              <a:rPr lang="en-US" altLang="zh-TW" sz="3200" dirty="0" smtClean="0">
                <a:latin typeface="jf金萱 七分糖" panose="020B0800000000000000" pitchFamily="34" charset="-120"/>
                <a:ea typeface="jf金萱 七分糖" panose="020B0800000000000000" pitchFamily="34" charset="-120"/>
              </a:rPr>
            </a:br>
            <a:r>
              <a:rPr lang="zh-TW" altLang="en-US" sz="2400" dirty="0" smtClean="0">
                <a:latin typeface="jf金萱 七分糖" panose="020B0800000000000000" pitchFamily="34" charset="-120"/>
                <a:ea typeface="jf金萱 七分糖" panose="020B0800000000000000" pitchFamily="34" charset="-120"/>
              </a:rPr>
              <a:t>文</a:t>
            </a:r>
            <a:r>
              <a:rPr lang="en-US" altLang="zh-TW" sz="2400" dirty="0">
                <a:latin typeface="jf金萱 七分糖" panose="020B0800000000000000" pitchFamily="34" charset="-120"/>
                <a:ea typeface="jf金萱 七分糖" panose="020B0800000000000000" pitchFamily="34" charset="-120"/>
              </a:rPr>
              <a:t>/ </a:t>
            </a:r>
            <a:r>
              <a:rPr lang="zh-TW" altLang="en-US" sz="2400" dirty="0">
                <a:latin typeface="jf金萱 七分糖" panose="020B0800000000000000" pitchFamily="34" charset="-120"/>
                <a:ea typeface="jf金萱 七分糖" panose="020B0800000000000000" pitchFamily="34" charset="-120"/>
              </a:rPr>
              <a:t>王惠英</a:t>
            </a:r>
            <a:r>
              <a:rPr lang="en-US" altLang="zh-TW" sz="2400" dirty="0">
                <a:latin typeface="jf金萱 七分糖" panose="020B0800000000000000" pitchFamily="34" charset="-120"/>
                <a:ea typeface="jf金萱 七分糖" panose="020B0800000000000000" pitchFamily="34" charset="-120"/>
              </a:rPr>
              <a:t>(</a:t>
            </a:r>
            <a:r>
              <a:rPr lang="zh-TW" altLang="en-US" sz="2400" dirty="0">
                <a:latin typeface="jf金萱 七分糖" panose="020B0800000000000000" pitchFamily="34" charset="-120"/>
                <a:ea typeface="jf金萱 七分糖" panose="020B0800000000000000" pitchFamily="34" charset="-120"/>
              </a:rPr>
              <a:t>未來</a:t>
            </a:r>
            <a:r>
              <a:rPr lang="en-US" altLang="zh-TW" sz="2400" dirty="0">
                <a:latin typeface="jf金萱 七分糖" panose="020B0800000000000000" pitchFamily="34" charset="-120"/>
                <a:ea typeface="jf金萱 七分糖" panose="020B0800000000000000" pitchFamily="34" charset="-120"/>
              </a:rPr>
              <a:t>Family</a:t>
            </a:r>
            <a:r>
              <a:rPr lang="zh-TW" altLang="en-US" sz="2400" dirty="0">
                <a:latin typeface="jf金萱 七分糖" panose="020B0800000000000000" pitchFamily="34" charset="-120"/>
                <a:ea typeface="jf金萱 七分糖" panose="020B0800000000000000" pitchFamily="34" charset="-120"/>
              </a:rPr>
              <a:t>記者</a:t>
            </a:r>
            <a:r>
              <a:rPr lang="en-US" altLang="zh-TW" sz="2400" dirty="0">
                <a:latin typeface="jf金萱 七分糖" panose="020B0800000000000000" pitchFamily="34" charset="-120"/>
                <a:ea typeface="jf金萱 七分糖" panose="020B0800000000000000" pitchFamily="34" charset="-120"/>
              </a:rPr>
              <a:t>)2020-05-28</a:t>
            </a:r>
            <a:endParaRPr lang="zh-TW" altLang="en-US" sz="2400" dirty="0">
              <a:latin typeface="jf金萱 七分糖" panose="020B0800000000000000" pitchFamily="34" charset="-120"/>
              <a:ea typeface="jf金萱 七分糖" panose="020B0800000000000000" pitchFamily="34" charset="-120"/>
            </a:endParaRPr>
          </a:p>
        </p:txBody>
      </p:sp>
      <p:sp>
        <p:nvSpPr>
          <p:cNvPr id="5" name="文字方塊 4"/>
          <p:cNvSpPr txBox="1"/>
          <p:nvPr/>
        </p:nvSpPr>
        <p:spPr>
          <a:xfrm>
            <a:off x="2928724" y="2133600"/>
            <a:ext cx="7920037" cy="3785652"/>
          </a:xfrm>
          <a:prstGeom prst="rect">
            <a:avLst/>
          </a:prstGeom>
          <a:noFill/>
        </p:spPr>
        <p:txBody>
          <a:bodyPr>
            <a:spAutoFit/>
          </a:bodyPr>
          <a:lstStyle/>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1.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理解思考比記憶重要</a:t>
            </a:r>
            <a:endPar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2.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多關心生活中的問題</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3.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能從圖表中判讀訊息</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4. </a:t>
            </a:r>
            <a:r>
              <a:rPr lang="zh-TW" altLang="zh-TW" sz="3200" b="1" kern="100" dirty="0">
                <a:latin typeface="jf金萱 七分糖" panose="020B0800000000000000" pitchFamily="34" charset="-120"/>
                <a:ea typeface="jf金萱 七分糖" panose="020B0800000000000000" pitchFamily="34" charset="-120"/>
                <a:cs typeface="Times New Roman" panose="02020603050405020304" pitchFamily="18" charset="0"/>
              </a:rPr>
              <a:t>跨學科跨領域的能力</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a:p>
            <a:pPr marL="304800">
              <a:lnSpc>
                <a:spcPct val="150000"/>
              </a:lnSpc>
              <a:defRPr/>
            </a:pPr>
            <a:r>
              <a:rPr lang="zh-TW" altLang="en-US" sz="3200" kern="100" dirty="0">
                <a:latin typeface="jf金萱 七分糖" panose="020B0800000000000000" pitchFamily="34" charset="-120"/>
                <a:ea typeface="jf金萱 七分糖" panose="020B0800000000000000" pitchFamily="34" charset="-120"/>
                <a:cs typeface="Times New Roman" panose="02020603050405020304" pitchFamily="18" charset="0"/>
              </a:rPr>
              <a:t>素養學習</a:t>
            </a:r>
            <a:r>
              <a:rPr lang="en-US"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rPr>
              <a:t>5. </a:t>
            </a:r>
            <a:r>
              <a:rPr lang="zh-TW" altLang="en-US" sz="3200" kern="100" dirty="0">
                <a:latin typeface="jf金萱 七分糖" panose="020B0800000000000000" pitchFamily="34" charset="-120"/>
                <a:ea typeface="jf金萱 七分糖" panose="020B0800000000000000" pitchFamily="34" charset="-120"/>
                <a:cs typeface="Times New Roman" panose="02020603050405020304" pitchFamily="18" charset="0"/>
              </a:rPr>
              <a:t>多動手操作與做實驗</a:t>
            </a:r>
            <a:endParaRPr lang="zh-TW" altLang="zh-TW" sz="3200" kern="100" dirty="0">
              <a:latin typeface="jf金萱 七分糖" panose="020B0800000000000000" pitchFamily="34" charset="-120"/>
              <a:ea typeface="jf金萱 七分糖" panose="020B0800000000000000" pitchFamily="34" charset="-120"/>
              <a:cs typeface="Times New Roman" panose="02020603050405020304" pitchFamily="18" charset="0"/>
            </a:endParaRPr>
          </a:p>
        </p:txBody>
      </p:sp>
    </p:spTree>
    <p:extLst>
      <p:ext uri="{BB962C8B-B14F-4D97-AF65-F5344CB8AC3E}">
        <p14:creationId xmlns:p14="http://schemas.microsoft.com/office/powerpoint/2010/main" val="2794577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2777153" y="3065277"/>
            <a:ext cx="832731" cy="672075"/>
          </a:xfrm>
          <a:custGeom>
            <a:avLst/>
            <a:gdLst/>
            <a:ahLst/>
            <a:cxnLst/>
            <a:rect l="0" t="0" r="0" b="0"/>
            <a:pathLst>
              <a:path w="120000" h="120000" extrusionOk="0">
                <a:moveTo>
                  <a:pt x="101354" y="66453"/>
                </a:moveTo>
                <a:cubicBezTo>
                  <a:pt x="100598" y="73511"/>
                  <a:pt x="98591" y="80214"/>
                  <a:pt x="95520" y="86122"/>
                </a:cubicBezTo>
                <a:cubicBezTo>
                  <a:pt x="97783" y="87736"/>
                  <a:pt x="100590" y="87907"/>
                  <a:pt x="103087" y="86492"/>
                </a:cubicBezTo>
                <a:cubicBezTo>
                  <a:pt x="106782" y="84398"/>
                  <a:pt x="108800" y="79398"/>
                  <a:pt x="107935" y="74479"/>
                </a:cubicBezTo>
                <a:cubicBezTo>
                  <a:pt x="107207" y="70342"/>
                  <a:pt x="104606" y="67204"/>
                  <a:pt x="101354" y="66453"/>
                </a:cubicBezTo>
                <a:close/>
                <a:moveTo>
                  <a:pt x="101854" y="56084"/>
                </a:moveTo>
                <a:lnTo>
                  <a:pt x="101849" y="56459"/>
                </a:lnTo>
                <a:cubicBezTo>
                  <a:pt x="108623" y="57615"/>
                  <a:pt x="114210" y="63908"/>
                  <a:pt x="115700" y="72383"/>
                </a:cubicBezTo>
                <a:cubicBezTo>
                  <a:pt x="117360" y="81826"/>
                  <a:pt x="113486" y="91427"/>
                  <a:pt x="106393" y="95447"/>
                </a:cubicBezTo>
                <a:cubicBezTo>
                  <a:pt x="101190" y="98396"/>
                  <a:pt x="95285" y="97757"/>
                  <a:pt x="90675" y="94127"/>
                </a:cubicBezTo>
                <a:cubicBezTo>
                  <a:pt x="88053" y="97659"/>
                  <a:pt x="85000" y="100750"/>
                  <a:pt x="81584" y="103294"/>
                </a:cubicBezTo>
                <a:cubicBezTo>
                  <a:pt x="79026" y="105198"/>
                  <a:pt x="76345" y="106736"/>
                  <a:pt x="73557" y="107796"/>
                </a:cubicBezTo>
                <a:lnTo>
                  <a:pt x="119999" y="107772"/>
                </a:lnTo>
                <a:cubicBezTo>
                  <a:pt x="118460" y="114618"/>
                  <a:pt x="92053" y="119999"/>
                  <a:pt x="59997" y="120000"/>
                </a:cubicBezTo>
                <a:cubicBezTo>
                  <a:pt x="28046" y="120000"/>
                  <a:pt x="1683" y="114654"/>
                  <a:pt x="0" y="107833"/>
                </a:cubicBezTo>
                <a:lnTo>
                  <a:pt x="46460" y="107809"/>
                </a:lnTo>
                <a:cubicBezTo>
                  <a:pt x="43670" y="106752"/>
                  <a:pt x="40986" y="105215"/>
                  <a:pt x="38425" y="103312"/>
                </a:cubicBezTo>
                <a:cubicBezTo>
                  <a:pt x="25142" y="93436"/>
                  <a:pt x="17337" y="75288"/>
                  <a:pt x="18129" y="56119"/>
                </a:cubicBezTo>
                <a:close/>
                <a:moveTo>
                  <a:pt x="48308" y="9068"/>
                </a:moveTo>
                <a:cubicBezTo>
                  <a:pt x="43763" y="13076"/>
                  <a:pt x="40804" y="13861"/>
                  <a:pt x="41078" y="19597"/>
                </a:cubicBezTo>
                <a:cubicBezTo>
                  <a:pt x="42114" y="28790"/>
                  <a:pt x="55431" y="27769"/>
                  <a:pt x="54374" y="37774"/>
                </a:cubicBezTo>
                <a:cubicBezTo>
                  <a:pt x="52789" y="43196"/>
                  <a:pt x="50633" y="44374"/>
                  <a:pt x="44038" y="47308"/>
                </a:cubicBezTo>
                <a:cubicBezTo>
                  <a:pt x="48287" y="43693"/>
                  <a:pt x="49491" y="41415"/>
                  <a:pt x="49365" y="36386"/>
                </a:cubicBezTo>
                <a:cubicBezTo>
                  <a:pt x="49365" y="29078"/>
                  <a:pt x="40317" y="28162"/>
                  <a:pt x="37020" y="22269"/>
                </a:cubicBezTo>
                <a:cubicBezTo>
                  <a:pt x="34145" y="16821"/>
                  <a:pt x="38500" y="12630"/>
                  <a:pt x="48308" y="9068"/>
                </a:cubicBezTo>
                <a:close/>
                <a:moveTo>
                  <a:pt x="78518" y="3606"/>
                </a:moveTo>
                <a:cubicBezTo>
                  <a:pt x="73324" y="8185"/>
                  <a:pt x="69942" y="9083"/>
                  <a:pt x="70256" y="15639"/>
                </a:cubicBezTo>
                <a:cubicBezTo>
                  <a:pt x="71440" y="26145"/>
                  <a:pt x="86660" y="24978"/>
                  <a:pt x="85452" y="36412"/>
                </a:cubicBezTo>
                <a:cubicBezTo>
                  <a:pt x="83640" y="42608"/>
                  <a:pt x="81176" y="43955"/>
                  <a:pt x="73638" y="47308"/>
                </a:cubicBezTo>
                <a:cubicBezTo>
                  <a:pt x="78494" y="43177"/>
                  <a:pt x="79871" y="40573"/>
                  <a:pt x="79726" y="34826"/>
                </a:cubicBezTo>
                <a:cubicBezTo>
                  <a:pt x="79726" y="26474"/>
                  <a:pt x="69387" y="25427"/>
                  <a:pt x="65618" y="18692"/>
                </a:cubicBezTo>
                <a:cubicBezTo>
                  <a:pt x="62332" y="12466"/>
                  <a:pt x="67309" y="7676"/>
                  <a:pt x="78518" y="3606"/>
                </a:cubicBezTo>
                <a:close/>
                <a:moveTo>
                  <a:pt x="63637" y="0"/>
                </a:moveTo>
                <a:cubicBezTo>
                  <a:pt x="57446" y="5458"/>
                  <a:pt x="53415" y="6529"/>
                  <a:pt x="53789" y="14343"/>
                </a:cubicBezTo>
                <a:cubicBezTo>
                  <a:pt x="55200" y="26866"/>
                  <a:pt x="73341" y="25474"/>
                  <a:pt x="71902" y="39104"/>
                </a:cubicBezTo>
                <a:cubicBezTo>
                  <a:pt x="69742" y="46489"/>
                  <a:pt x="66805" y="48095"/>
                  <a:pt x="57821" y="52091"/>
                </a:cubicBezTo>
                <a:cubicBezTo>
                  <a:pt x="63608" y="47167"/>
                  <a:pt x="65250" y="44063"/>
                  <a:pt x="65077" y="37213"/>
                </a:cubicBezTo>
                <a:cubicBezTo>
                  <a:pt x="65077" y="27258"/>
                  <a:pt x="52753" y="26010"/>
                  <a:pt x="48260" y="17982"/>
                </a:cubicBezTo>
                <a:cubicBezTo>
                  <a:pt x="44344" y="10561"/>
                  <a:pt x="50276" y="4852"/>
                  <a:pt x="63637" y="0"/>
                </a:cubicBezTo>
                <a:close/>
              </a:path>
            </a:pathLst>
          </a:custGeom>
          <a:solidFill>
            <a:srgbClr val="A5A5A5"/>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96" name="Shape 196"/>
          <p:cNvSpPr txBox="1">
            <a:spLocks noGrp="1"/>
          </p:cNvSpPr>
          <p:nvPr>
            <p:ph type="title"/>
          </p:nvPr>
        </p:nvSpPr>
        <p:spPr>
          <a:xfrm>
            <a:off x="5739745" y="2872367"/>
            <a:ext cx="6084800" cy="816000"/>
          </a:xfrm>
          <a:prstGeom prst="rect">
            <a:avLst/>
          </a:prstGeom>
        </p:spPr>
        <p:txBody>
          <a:bodyPr vert="horz" wrap="square" lIns="121900" tIns="121900" rIns="121900" bIns="121900" rtlCol="0" anchor="ctr" anchorCtr="0">
            <a:noAutofit/>
          </a:bodyPr>
          <a:lstStyle/>
          <a:p>
            <a:r>
              <a:rPr lang="zh-TW" altLang="en-US" b="1" dirty="0" smtClean="0">
                <a:solidFill>
                  <a:srgbClr val="595959"/>
                </a:solidFill>
                <a:latin typeface="jf金萱 七分糖" panose="020B0800000000000000" pitchFamily="34" charset="-120"/>
                <a:ea typeface="jf金萱 七分糖" panose="020B0800000000000000" pitchFamily="34" charset="-120"/>
              </a:rPr>
              <a:t>學務處</a:t>
            </a:r>
            <a:endParaRPr lang="en" b="1" dirty="0">
              <a:solidFill>
                <a:srgbClr val="595959"/>
              </a:solidFill>
              <a:latin typeface="jf金萱 七分糖" panose="020B0800000000000000" pitchFamily="34" charset="-120"/>
              <a:ea typeface="jf金萱 七分糖" panose="020B0800000000000000" pitchFamily="34" charset="-120"/>
            </a:endParaRPr>
          </a:p>
        </p:txBody>
      </p:sp>
      <p:sp>
        <p:nvSpPr>
          <p:cNvPr id="197" name="Shape 197"/>
          <p:cNvSpPr txBox="1">
            <a:spLocks noGrp="1"/>
          </p:cNvSpPr>
          <p:nvPr>
            <p:ph type="subTitle" idx="1"/>
          </p:nvPr>
        </p:nvSpPr>
        <p:spPr>
          <a:xfrm>
            <a:off x="5727733" y="3612767"/>
            <a:ext cx="5854667" cy="416000"/>
          </a:xfrm>
          <a:prstGeom prst="rect">
            <a:avLst/>
          </a:prstGeom>
        </p:spPr>
        <p:txBody>
          <a:bodyPr vert="horz" wrap="square" lIns="121900" tIns="121900" rIns="121900" bIns="121900" rtlCol="0" anchor="ctr" anchorCtr="0">
            <a:noAutofit/>
          </a:bodyPr>
          <a:lstStyle/>
          <a:p>
            <a:pPr>
              <a:buClr>
                <a:srgbClr val="595959"/>
              </a:buClr>
              <a:buSzPct val="25000"/>
            </a:pPr>
            <a:r>
              <a:rPr lang="en-US" altLang="zh-TW" dirty="0">
                <a:solidFill>
                  <a:srgbClr val="595959"/>
                </a:solidFill>
              </a:rPr>
              <a:t>Office </a:t>
            </a:r>
            <a:r>
              <a:rPr lang="en-US" altLang="zh-TW" dirty="0" smtClean="0">
                <a:solidFill>
                  <a:srgbClr val="595959"/>
                </a:solidFill>
              </a:rPr>
              <a:t> Of  Student  </a:t>
            </a:r>
            <a:r>
              <a:rPr lang="en-US" altLang="zh-TW" dirty="0">
                <a:solidFill>
                  <a:srgbClr val="595959"/>
                </a:solidFill>
              </a:rPr>
              <a:t>Affairs</a:t>
            </a:r>
            <a:endParaRPr lang="en" dirty="0">
              <a:solidFill>
                <a:srgbClr val="595959"/>
              </a:solidFill>
            </a:endParaRPr>
          </a:p>
        </p:txBody>
      </p:sp>
      <p:pic>
        <p:nvPicPr>
          <p:cNvPr id="5" name="圖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965" y="4028767"/>
            <a:ext cx="2428516" cy="1821387"/>
          </a:xfrm>
          <a:prstGeom prst="rect">
            <a:avLst/>
          </a:prstGeom>
        </p:spPr>
      </p:pic>
    </p:spTree>
    <p:extLst>
      <p:ext uri="{BB962C8B-B14F-4D97-AF65-F5344CB8AC3E}">
        <p14:creationId xmlns:p14="http://schemas.microsoft.com/office/powerpoint/2010/main" val="68116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476626" y="342222"/>
            <a:ext cx="4152900" cy="705528"/>
          </a:xfrm>
        </p:spPr>
        <p:txBody>
          <a:bodyPr>
            <a:noAutofit/>
          </a:bodyPr>
          <a:lstStyle/>
          <a:p>
            <a:r>
              <a:rPr lang="zh-TW" altLang="zh-TW" dirty="0">
                <a:solidFill>
                  <a:srgbClr val="7030A0"/>
                </a:solidFill>
                <a:latin typeface="標楷體" panose="03000509000000000000" pitchFamily="65" charset="-120"/>
                <a:ea typeface="標楷體" panose="03000509000000000000" pitchFamily="65" charset="-120"/>
                <a:cs typeface="Arial"/>
                <a:sym typeface="Arial"/>
              </a:rPr>
              <a:t>辦理多元活動</a:t>
            </a:r>
            <a:endParaRPr lang="zh-TW" altLang="en-US" dirty="0">
              <a:solidFill>
                <a:srgbClr val="7030A0"/>
              </a:solidFill>
              <a:latin typeface="標楷體" panose="03000509000000000000" pitchFamily="65" charset="-120"/>
              <a:ea typeface="標楷體" panose="03000509000000000000" pitchFamily="65" charset="-120"/>
              <a:cs typeface="Arial"/>
              <a:sym typeface="Arial"/>
            </a:endParaRPr>
          </a:p>
        </p:txBody>
      </p:sp>
      <p:sp>
        <p:nvSpPr>
          <p:cNvPr id="6" name="內容版面配置區 2"/>
          <p:cNvSpPr>
            <a:spLocks noGrp="1"/>
          </p:cNvSpPr>
          <p:nvPr>
            <p:ph type="subTitle" idx="1"/>
          </p:nvPr>
        </p:nvSpPr>
        <p:spPr>
          <a:xfrm>
            <a:off x="742950" y="1047750"/>
            <a:ext cx="11210925" cy="5334000"/>
          </a:xfrm>
        </p:spPr>
        <p:txBody>
          <a:bodyPr>
            <a:noAutofit/>
          </a:bodyPr>
          <a:lstStyle/>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一</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3/18</a:t>
            </a:r>
            <a:r>
              <a:rPr lang="zh-TW" altLang="en-US"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優良學生選舉</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二</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3/31</a:t>
            </a:r>
            <a:r>
              <a:rPr lang="zh-TW" altLang="en-US" sz="3200" dirty="0">
                <a:latin typeface="標楷體" panose="03000509000000000000" pitchFamily="65" charset="-120"/>
                <a:ea typeface="標楷體" panose="03000509000000000000" pitchFamily="65" charset="-120"/>
              </a:rPr>
              <a:t>：國八防災科學教育館參訪</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三</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4/8</a:t>
            </a:r>
            <a:r>
              <a:rPr lang="zh-TW"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才藝競賽</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四</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4/12~4/18</a:t>
            </a:r>
            <a:r>
              <a:rPr lang="zh-TW"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國八班際籃球錦標賽</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五</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5/3</a:t>
            </a:r>
            <a:r>
              <a:rPr lang="zh-TW"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母親節活動</a:t>
            </a:r>
            <a:endParaRPr lang="zh-TW"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六</a:t>
            </a:r>
            <a:r>
              <a:rPr lang="en-US" altLang="zh-TW" sz="3200" dirty="0">
                <a:latin typeface="標楷體" panose="03000509000000000000" pitchFamily="65" charset="-120"/>
                <a:ea typeface="標楷體" panose="03000509000000000000" pitchFamily="65" charset="-120"/>
              </a:rPr>
              <a:t>) 5/13:</a:t>
            </a:r>
            <a:r>
              <a:rPr lang="zh-TW" altLang="en-US" sz="3200" dirty="0">
                <a:latin typeface="標楷體" panose="03000509000000000000" pitchFamily="65" charset="-120"/>
                <a:ea typeface="標楷體" panose="03000509000000000000" pitchFamily="65" charset="-120"/>
              </a:rPr>
              <a:t>國七體適能班際鐵人三項競賽</a:t>
            </a:r>
            <a:endParaRPr lang="en-US" altLang="zh-TW" sz="3200" dirty="0">
              <a:latin typeface="標楷體" panose="03000509000000000000" pitchFamily="65" charset="-120"/>
              <a:ea typeface="標楷體" panose="03000509000000000000" pitchFamily="65" charset="-120"/>
            </a:endParaRPr>
          </a:p>
          <a:p>
            <a:r>
              <a:rPr lang="en-US"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七</a:t>
            </a:r>
            <a:r>
              <a:rPr lang="en-US" altLang="zh-TW" sz="3200" dirty="0">
                <a:latin typeface="標楷體" panose="03000509000000000000" pitchFamily="65" charset="-120"/>
                <a:ea typeface="標楷體" panose="03000509000000000000" pitchFamily="65" charset="-120"/>
              </a:rPr>
              <a:t>) 5/23~5/26:</a:t>
            </a:r>
            <a:r>
              <a:rPr lang="zh-TW" altLang="en-US" sz="3200" dirty="0">
                <a:latin typeface="標楷體" panose="03000509000000000000" pitchFamily="65" charset="-120"/>
                <a:ea typeface="標楷體" panose="03000509000000000000" pitchFamily="65" charset="-120"/>
              </a:rPr>
              <a:t>國九班際排球錦標賽</a:t>
            </a:r>
            <a:endParaRPr lang="en-US" altLang="zh-TW" sz="3200" dirty="0">
              <a:latin typeface="標楷體" panose="03000509000000000000" pitchFamily="65" charset="-120"/>
              <a:ea typeface="標楷體" panose="03000509000000000000" pitchFamily="65" charset="-120"/>
            </a:endParaRPr>
          </a:p>
          <a:p>
            <a:r>
              <a:rPr lang="en-US"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八</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a:t>
            </a:r>
            <a:r>
              <a:rPr lang="en-US" altLang="zh-TW" sz="3200" dirty="0">
                <a:latin typeface="標楷體" panose="03000509000000000000" pitchFamily="65" charset="-120"/>
                <a:ea typeface="標楷體" panose="03000509000000000000" pitchFamily="65" charset="-120"/>
              </a:rPr>
              <a:t>6/10</a:t>
            </a:r>
            <a:r>
              <a:rPr lang="zh-TW" altLang="en-US" sz="3200" dirty="0">
                <a:latin typeface="標楷體" panose="03000509000000000000" pitchFamily="65" charset="-120"/>
                <a:ea typeface="標楷體" panose="03000509000000000000" pitchFamily="65" charset="-120"/>
              </a:rPr>
              <a:t>：國七戶外教育</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海洋教育</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獨木舟</a:t>
            </a:r>
            <a:r>
              <a:rPr lang="en-US" altLang="zh-TW" sz="3200" dirty="0">
                <a:latin typeface="標楷體" panose="03000509000000000000" pitchFamily="65" charset="-120"/>
                <a:ea typeface="標楷體" panose="03000509000000000000" pitchFamily="65" charset="-120"/>
              </a:rPr>
              <a:t>)</a:t>
            </a:r>
          </a:p>
          <a:p>
            <a:r>
              <a:rPr lang="en-US"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九</a:t>
            </a:r>
            <a:r>
              <a:rPr lang="en-US" altLang="zh-TW"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6/12-14</a:t>
            </a:r>
            <a:r>
              <a:rPr lang="zh-TW" altLang="en-US"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國</a:t>
            </a:r>
            <a:r>
              <a:rPr lang="zh-TW" altLang="en-US" sz="3200" dirty="0" smtClean="0">
                <a:latin typeface="標楷體" panose="03000509000000000000" pitchFamily="65" charset="-120"/>
                <a:ea typeface="標楷體" panose="03000509000000000000" pitchFamily="65" charset="-120"/>
              </a:rPr>
              <a:t>九畢業旅行</a:t>
            </a:r>
            <a:endParaRPr lang="en-US" altLang="zh-TW" sz="3200" dirty="0">
              <a:latin typeface="標楷體" panose="03000509000000000000" pitchFamily="65" charset="-120"/>
              <a:ea typeface="標楷體" panose="03000509000000000000" pitchFamily="65" charset="-120"/>
            </a:endParaRPr>
          </a:p>
          <a:p>
            <a:r>
              <a:rPr lang="en-US" altLang="zh-TW" sz="3200" dirty="0" smtClean="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十</a:t>
            </a:r>
            <a:r>
              <a:rPr lang="en-US" altLang="zh-TW" sz="3200" dirty="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6/17:</a:t>
            </a:r>
            <a:r>
              <a:rPr lang="zh-TW" altLang="en-US" sz="3200" dirty="0">
                <a:latin typeface="標楷體" panose="03000509000000000000" pitchFamily="65" charset="-120"/>
                <a:ea typeface="標楷體" panose="03000509000000000000" pitchFamily="65" charset="-120"/>
              </a:rPr>
              <a:t>國七、八班際游泳大隊接力暨個人單項比賽</a:t>
            </a:r>
          </a:p>
        </p:txBody>
      </p:sp>
    </p:spTree>
    <p:extLst>
      <p:ext uri="{BB962C8B-B14F-4D97-AF65-F5344CB8AC3E}">
        <p14:creationId xmlns:p14="http://schemas.microsoft.com/office/powerpoint/2010/main" val="3377451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A2D2C4"/>
          </a:solidFill>
        </p:spPr>
        <p:txBody>
          <a:bodyPr/>
          <a:lstStyle/>
          <a:p>
            <a:r>
              <a:rPr lang="en-US" altLang="zh-TW" dirty="0" smtClean="0"/>
              <a:t>45</a:t>
            </a:r>
            <a:r>
              <a:rPr lang="zh-TW" altLang="en-US" dirty="0" smtClean="0"/>
              <a:t>週年校慶</a:t>
            </a:r>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858" y="615493"/>
            <a:ext cx="3968316" cy="5962649"/>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050" y="3829051"/>
            <a:ext cx="3668776" cy="2751582"/>
          </a:xfrm>
          <a:prstGeom prst="rect">
            <a:avLst/>
          </a:prstGeom>
          <a:ln>
            <a:noFill/>
          </a:ln>
          <a:effectLst>
            <a:softEdge rad="112500"/>
          </a:effectLst>
        </p:spPr>
      </p:pic>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546" y="4391815"/>
            <a:ext cx="3875988" cy="2276475"/>
          </a:xfrm>
          <a:prstGeom prst="rect">
            <a:avLst/>
          </a:prstGeom>
          <a:ln>
            <a:noFill/>
          </a:ln>
          <a:effectLst>
            <a:softEdge rad="112500"/>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367287"/>
            <a:ext cx="4680725" cy="31121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3783" y="645169"/>
            <a:ext cx="3253212" cy="2439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815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86556" y="227451"/>
            <a:ext cx="9634000" cy="832800"/>
          </a:xfrm>
          <a:solidFill>
            <a:srgbClr val="C1C8E4"/>
          </a:solidFill>
        </p:spPr>
        <p:txBody>
          <a:bodyPr/>
          <a:lstStyle/>
          <a:p>
            <a:r>
              <a:rPr lang="en-US" altLang="zh-TW" dirty="0" smtClean="0"/>
              <a:t>45</a:t>
            </a:r>
            <a:r>
              <a:rPr lang="zh-TW" altLang="en-US" dirty="0" smtClean="0"/>
              <a:t>週年校慶班際趣味競賽</a:t>
            </a:r>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6347" y="3875674"/>
            <a:ext cx="3709337" cy="2782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38" y="1243105"/>
            <a:ext cx="3447185" cy="2585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69" y="4018048"/>
            <a:ext cx="3519506" cy="2639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rotWithShape="1">
          <a:blip r:embed="rId5" cstate="print">
            <a:extLst>
              <a:ext uri="{28A0092B-C50C-407E-A947-70E740481C1C}">
                <a14:useLocalDpi xmlns:a14="http://schemas.microsoft.com/office/drawing/2010/main" val="0"/>
              </a:ext>
            </a:extLst>
          </a:blip>
          <a:srcRect l="6225" t="5466" r="30617"/>
          <a:stretch/>
        </p:blipFill>
        <p:spPr>
          <a:xfrm>
            <a:off x="5229719" y="1152948"/>
            <a:ext cx="2475510" cy="2778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8431" y="1152948"/>
            <a:ext cx="3442125" cy="2581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5449" y="4114800"/>
            <a:ext cx="3261502" cy="2446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291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6343650" cy="1325563"/>
          </a:xfrm>
          <a:solidFill>
            <a:srgbClr val="A2D2C4"/>
          </a:solidFill>
        </p:spPr>
        <p:txBody>
          <a:bodyPr/>
          <a:lstStyle/>
          <a:p>
            <a:r>
              <a:rPr lang="zh-TW" altLang="en-US" dirty="0" smtClean="0"/>
              <a:t>海洋教育</a:t>
            </a:r>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0982" y="3781425"/>
            <a:ext cx="3229898" cy="2422424"/>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25" y="4232721"/>
            <a:ext cx="3352800" cy="2239417"/>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050" y="738138"/>
            <a:ext cx="3864619" cy="258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627064"/>
            <a:ext cx="3867150" cy="2582964"/>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095" y="1774826"/>
            <a:ext cx="3607930" cy="2409825"/>
          </a:xfrm>
          <a:prstGeom prst="rect">
            <a:avLst/>
          </a:prstGeom>
          <a:ln>
            <a:noFill/>
          </a:ln>
          <a:effectLst>
            <a:softEdge rad="112500"/>
          </a:effectLst>
        </p:spPr>
      </p:pic>
      <p:pic>
        <p:nvPicPr>
          <p:cNvPr id="11" name="圖片 10"/>
          <p:cNvPicPr>
            <a:picLocks noChangeAspect="1"/>
          </p:cNvPicPr>
          <p:nvPr/>
        </p:nvPicPr>
        <p:blipFill rotWithShape="1">
          <a:blip r:embed="rId7" cstate="print">
            <a:extLst>
              <a:ext uri="{28A0092B-C50C-407E-A947-70E740481C1C}">
                <a14:useLocalDpi xmlns:a14="http://schemas.microsoft.com/office/drawing/2010/main" val="0"/>
              </a:ext>
            </a:extLst>
          </a:blip>
          <a:srcRect l="2908" t="7361" r="5651" b="2903"/>
          <a:stretch/>
        </p:blipFill>
        <p:spPr>
          <a:xfrm>
            <a:off x="4091782" y="3781425"/>
            <a:ext cx="4185042" cy="2743200"/>
          </a:xfrm>
          <a:prstGeom prst="rect">
            <a:avLst/>
          </a:prstGeom>
        </p:spPr>
      </p:pic>
    </p:spTree>
    <p:extLst>
      <p:ext uri="{BB962C8B-B14F-4D97-AF65-F5344CB8AC3E}">
        <p14:creationId xmlns:p14="http://schemas.microsoft.com/office/powerpoint/2010/main" val="187594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7599" y="120416"/>
            <a:ext cx="12192000" cy="832800"/>
          </a:xfrm>
        </p:spPr>
        <p:txBody>
          <a:bodyPr/>
          <a:lstStyle/>
          <a:p>
            <a:pPr algn="ctr">
              <a:defRPr/>
            </a:pPr>
            <a:r>
              <a:rPr lang="zh-TW" altLang="zh-TW" sz="4000" b="1" dirty="0">
                <a:solidFill>
                  <a:srgbClr val="FF0000"/>
                </a:solidFill>
                <a:latin typeface="jf金萱 七分糖" panose="020B0800000000000000" pitchFamily="34" charset="-120"/>
                <a:ea typeface="jf金萱 七分糖" panose="020B0800000000000000" pitchFamily="34" charset="-120"/>
              </a:rPr>
              <a:t>九年級</a:t>
            </a:r>
            <a:r>
              <a:rPr lang="zh-TW" altLang="en-US" sz="4000" b="1" dirty="0">
                <a:solidFill>
                  <a:srgbClr val="FF0000"/>
                </a:solidFill>
                <a:latin typeface="jf金萱 七分糖" panose="020B0800000000000000" pitchFamily="34" charset="-120"/>
                <a:ea typeface="jf金萱 七分糖" panose="020B0800000000000000" pitchFamily="34" charset="-120"/>
              </a:rPr>
              <a:t>校內各項考</a:t>
            </a:r>
            <a:r>
              <a:rPr lang="zh-TW" altLang="zh-TW" sz="4000" b="1" dirty="0">
                <a:solidFill>
                  <a:srgbClr val="FF0000"/>
                </a:solidFill>
                <a:latin typeface="jf金萱 七分糖" panose="020B0800000000000000" pitchFamily="34" charset="-120"/>
                <a:ea typeface="jf金萱 七分糖" panose="020B0800000000000000" pitchFamily="34" charset="-120"/>
              </a:rPr>
              <a:t>試日期</a:t>
            </a:r>
            <a:endParaRPr lang="zh-TW" altLang="en-US" sz="4000" dirty="0">
              <a:solidFill>
                <a:srgbClr val="FF0000"/>
              </a:solidFill>
              <a:latin typeface="jf金萱 七分糖" panose="020B0800000000000000" pitchFamily="34" charset="-120"/>
              <a:ea typeface="jf金萱 七分糖" panose="020B0800000000000000" pitchFamily="34" charset="-120"/>
            </a:endParaRPr>
          </a:p>
        </p:txBody>
      </p:sp>
      <p:sp>
        <p:nvSpPr>
          <p:cNvPr id="3" name="內容版面配置區 2"/>
          <p:cNvSpPr>
            <a:spLocks noGrp="1"/>
          </p:cNvSpPr>
          <p:nvPr>
            <p:ph idx="4294967295"/>
          </p:nvPr>
        </p:nvSpPr>
        <p:spPr>
          <a:xfrm>
            <a:off x="2621872" y="981075"/>
            <a:ext cx="8229600" cy="5876925"/>
          </a:xfrm>
          <a:prstGeom prst="rect">
            <a:avLst/>
          </a:prstGeom>
        </p:spPr>
        <p:txBody>
          <a:bodyPr/>
          <a:lstStyle/>
          <a:p>
            <a:pPr marL="457200" indent="-457200">
              <a:buFont typeface="Wingdings" panose="05000000000000000000" pitchFamily="2" charset="2"/>
              <a:buChar char="Ø"/>
              <a:defRPr/>
            </a:pPr>
            <a:r>
              <a:rPr lang="zh-TW" altLang="zh-TW" sz="3200" dirty="0">
                <a:solidFill>
                  <a:srgbClr val="FF0000"/>
                </a:solidFill>
                <a:latin typeface="jf金萱 七分糖" panose="020B0800000000000000" pitchFamily="34" charset="-120"/>
                <a:ea typeface="jf金萱 七分糖" panose="020B0800000000000000" pitchFamily="34" charset="-120"/>
              </a:rPr>
              <a:t>模擬考</a:t>
            </a:r>
            <a:endParaRPr lang="en-US" altLang="zh-TW" sz="3200" dirty="0">
              <a:solidFill>
                <a:srgbClr val="FF0000"/>
              </a:solidFill>
              <a:latin typeface="jf金萱 七分糖" panose="020B0800000000000000" pitchFamily="34" charset="-120"/>
              <a:ea typeface="jf金萱 七分糖" panose="020B0800000000000000" pitchFamily="34" charset="-120"/>
            </a:endParaRPr>
          </a:p>
          <a:p>
            <a:pPr>
              <a:buFont typeface="Arial" charset="0"/>
              <a:buNone/>
              <a:defRPr/>
            </a:pPr>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一</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3</a:t>
            </a:r>
            <a:r>
              <a:rPr lang="zh-TW" altLang="zh-TW" sz="3200" dirty="0">
                <a:latin typeface="jf金萱 七分糖" panose="020B0800000000000000" pitchFamily="34" charset="-120"/>
                <a:ea typeface="jf金萱 七分糖" panose="020B0800000000000000" pitchFamily="34" charset="-120"/>
              </a:rPr>
              <a:t>次模擬考：</a:t>
            </a:r>
            <a:r>
              <a:rPr lang="en-US" altLang="zh-TW" sz="3200" dirty="0" smtClean="0">
                <a:latin typeface="jf金萱 七分糖" panose="020B0800000000000000" pitchFamily="34" charset="-120"/>
                <a:ea typeface="jf金萱 七分糖" panose="020B0800000000000000" pitchFamily="34" charset="-120"/>
              </a:rPr>
              <a:t>111/2/17-18</a:t>
            </a:r>
            <a:endParaRPr lang="zh-TW" altLang="zh-TW" sz="3200" dirty="0">
              <a:latin typeface="jf金萱 七分糖" panose="020B0800000000000000" pitchFamily="34" charset="-120"/>
              <a:ea typeface="jf金萱 七分糖" panose="020B0800000000000000" pitchFamily="34" charset="-120"/>
            </a:endParaRPr>
          </a:p>
          <a:p>
            <a:pPr>
              <a:buFont typeface="Arial" charset="0"/>
              <a:buNone/>
              <a:defRPr/>
            </a:pPr>
            <a:r>
              <a:rPr lang="zh-TW" altLang="en-US" sz="3200" dirty="0">
                <a:latin typeface="jf金萱 七分糖" panose="020B0800000000000000" pitchFamily="34" charset="-120"/>
                <a:ea typeface="jf金萱 七分糖" panose="020B0800000000000000" pitchFamily="34" charset="-120"/>
              </a:rPr>
              <a:t>   </a:t>
            </a: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二</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4</a:t>
            </a:r>
            <a:r>
              <a:rPr lang="zh-TW" altLang="zh-TW" sz="3200" dirty="0">
                <a:latin typeface="jf金萱 七分糖" panose="020B0800000000000000" pitchFamily="34" charset="-120"/>
                <a:ea typeface="jf金萱 七分糖" panose="020B0800000000000000" pitchFamily="34" charset="-120"/>
              </a:rPr>
              <a:t>次模擬考：</a:t>
            </a:r>
            <a:r>
              <a:rPr lang="en-US" altLang="zh-TW" sz="3200" dirty="0" smtClean="0">
                <a:latin typeface="jf金萱 七分糖" panose="020B0800000000000000" pitchFamily="34" charset="-120"/>
                <a:ea typeface="jf金萱 七分糖" panose="020B0800000000000000" pitchFamily="34" charset="-120"/>
              </a:rPr>
              <a:t>111/4/19-20</a:t>
            </a:r>
            <a:endParaRPr lang="en-US" altLang="zh-TW" sz="3200" dirty="0">
              <a:latin typeface="jf金萱 七分糖" panose="020B0800000000000000" pitchFamily="34" charset="-120"/>
              <a:ea typeface="jf金萱 七分糖" panose="020B0800000000000000" pitchFamily="34" charset="-120"/>
            </a:endParaRPr>
          </a:p>
          <a:p>
            <a:pPr marL="457200" indent="-457200">
              <a:buFont typeface="Wingdings" panose="05000000000000000000" pitchFamily="2" charset="2"/>
              <a:buChar char="Ø"/>
              <a:defRPr/>
            </a:pPr>
            <a:r>
              <a:rPr lang="zh-TW" altLang="zh-TW" sz="3200" dirty="0">
                <a:solidFill>
                  <a:srgbClr val="FF0000"/>
                </a:solidFill>
                <a:latin typeface="jf金萱 七分糖" panose="020B0800000000000000" pitchFamily="34" charset="-120"/>
                <a:ea typeface="jf金萱 七分糖" panose="020B0800000000000000" pitchFamily="34" charset="-120"/>
              </a:rPr>
              <a:t>定期評量</a:t>
            </a:r>
          </a:p>
          <a:p>
            <a:pPr>
              <a:buFont typeface="Arial" charset="0"/>
              <a:buNone/>
              <a:defRPr/>
            </a:pPr>
            <a:r>
              <a:rPr lang="en-US" altLang="zh-TW" sz="3200" dirty="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一</a:t>
            </a:r>
            <a:r>
              <a:rPr lang="en-US" altLang="zh-TW" sz="3200" dirty="0">
                <a:latin typeface="jf金萱 七分糖" panose="020B0800000000000000" pitchFamily="34" charset="-120"/>
                <a:ea typeface="jf金萱 七分糖" panose="020B0800000000000000" pitchFamily="34" charset="-120"/>
              </a:rPr>
              <a:t>)</a:t>
            </a:r>
            <a:r>
              <a:rPr lang="zh-TW" altLang="zh-TW" sz="3200" dirty="0">
                <a:latin typeface="jf金萱 七分糖" panose="020B0800000000000000" pitchFamily="34" charset="-120"/>
                <a:ea typeface="jf金萱 七分糖" panose="020B0800000000000000" pitchFamily="34" charset="-120"/>
              </a:rPr>
              <a:t>第</a:t>
            </a:r>
            <a:r>
              <a:rPr lang="en-US" altLang="zh-TW" sz="3200" dirty="0">
                <a:latin typeface="jf金萱 七分糖" panose="020B0800000000000000" pitchFamily="34" charset="-120"/>
                <a:ea typeface="jf金萱 七分糖" panose="020B0800000000000000" pitchFamily="34" charset="-120"/>
              </a:rPr>
              <a:t>1</a:t>
            </a:r>
            <a:r>
              <a:rPr lang="zh-TW" altLang="zh-TW" sz="3200" dirty="0">
                <a:latin typeface="jf金萱 七分糖" panose="020B0800000000000000" pitchFamily="34" charset="-120"/>
                <a:ea typeface="jf金萱 七分糖" panose="020B0800000000000000" pitchFamily="34" charset="-120"/>
              </a:rPr>
              <a:t>次定期評量</a:t>
            </a:r>
            <a:r>
              <a:rPr lang="zh-TW" altLang="en-US" sz="3200" dirty="0">
                <a:latin typeface="jf金萱 七分糖" panose="020B0800000000000000" pitchFamily="34" charset="-120"/>
                <a:ea typeface="jf金萱 七分糖" panose="020B0800000000000000" pitchFamily="34" charset="-120"/>
              </a:rPr>
              <a:t>：</a:t>
            </a:r>
            <a:r>
              <a:rPr lang="en-US" altLang="zh-TW" sz="3200" dirty="0" smtClean="0">
                <a:latin typeface="jf金萱 七分糖" panose="020B0800000000000000" pitchFamily="34" charset="-120"/>
                <a:ea typeface="jf金萱 七分糖" panose="020B0800000000000000" pitchFamily="34" charset="-120"/>
              </a:rPr>
              <a:t>111/4/6-7</a:t>
            </a:r>
            <a:r>
              <a:rPr lang="en-US" altLang="zh-TW" sz="3200" dirty="0">
                <a:solidFill>
                  <a:srgbClr val="FF0000"/>
                </a:solidFill>
                <a:latin typeface="jf金萱 七分糖" panose="020B0800000000000000" pitchFamily="34" charset="-120"/>
                <a:ea typeface="jf金萱 七分糖" panose="020B0800000000000000" pitchFamily="34" charset="-120"/>
              </a:rPr>
              <a:t>(</a:t>
            </a:r>
            <a:r>
              <a:rPr lang="zh-TW" altLang="en-US" sz="3200" dirty="0">
                <a:solidFill>
                  <a:srgbClr val="FF0000"/>
                </a:solidFill>
                <a:latin typeface="jf金萱 七分糖" panose="020B0800000000000000" pitchFamily="34" charset="-120"/>
                <a:ea typeface="jf金萱 七分糖" panose="020B0800000000000000" pitchFamily="34" charset="-120"/>
              </a:rPr>
              <a:t>僅有</a:t>
            </a:r>
            <a:r>
              <a:rPr lang="en-US" altLang="zh-TW" sz="3200" dirty="0">
                <a:solidFill>
                  <a:srgbClr val="FF0000"/>
                </a:solidFill>
                <a:latin typeface="jf金萱 七分糖" panose="020B0800000000000000" pitchFamily="34" charset="-120"/>
                <a:ea typeface="jf金萱 七分糖" panose="020B0800000000000000" pitchFamily="34" charset="-120"/>
              </a:rPr>
              <a:t>1</a:t>
            </a:r>
            <a:r>
              <a:rPr lang="zh-TW" altLang="en-US" sz="3200" dirty="0">
                <a:solidFill>
                  <a:srgbClr val="FF0000"/>
                </a:solidFill>
                <a:latin typeface="jf金萱 七分糖" panose="020B0800000000000000" pitchFamily="34" charset="-120"/>
                <a:ea typeface="jf金萱 七分糖" panose="020B0800000000000000" pitchFamily="34" charset="-120"/>
              </a:rPr>
              <a:t>次</a:t>
            </a:r>
            <a:r>
              <a:rPr lang="en-US" altLang="zh-TW" sz="3200" dirty="0">
                <a:solidFill>
                  <a:srgbClr val="FF0000"/>
                </a:solidFill>
                <a:latin typeface="jf金萱 七分糖" panose="020B0800000000000000" pitchFamily="34" charset="-120"/>
                <a:ea typeface="jf金萱 七分糖" panose="020B0800000000000000" pitchFamily="34" charset="-120"/>
              </a:rPr>
              <a:t>)</a:t>
            </a:r>
          </a:p>
          <a:p>
            <a:pPr>
              <a:defRPr/>
            </a:pPr>
            <a:r>
              <a:rPr lang="en-US" altLang="zh-TW" sz="3200" dirty="0" smtClean="0">
                <a:latin typeface="jf金萱 七分糖" panose="020B0800000000000000" pitchFamily="34" charset="-120"/>
                <a:ea typeface="jf金萱 七分糖" panose="020B0800000000000000" pitchFamily="34" charset="-120"/>
              </a:rPr>
              <a:t>＊</a:t>
            </a:r>
            <a:r>
              <a:rPr lang="zh-TW" altLang="en-US" sz="3200" dirty="0">
                <a:latin typeface="jf金萱 七分糖" panose="020B0800000000000000" pitchFamily="34" charset="-120"/>
                <a:ea typeface="jf金萱 七分糖" panose="020B0800000000000000" pitchFamily="34" charset="-120"/>
              </a:rPr>
              <a:t>社會科為</a:t>
            </a:r>
            <a:r>
              <a:rPr lang="en-US" altLang="zh-TW" sz="3200" dirty="0">
                <a:latin typeface="jf金萱 七分糖" panose="020B0800000000000000" pitchFamily="34" charset="-120"/>
                <a:ea typeface="jf金萱 七分糖" panose="020B0800000000000000" pitchFamily="34" charset="-120"/>
              </a:rPr>
              <a:t>3</a:t>
            </a:r>
            <a:r>
              <a:rPr lang="zh-TW" altLang="en-US" sz="3200" dirty="0">
                <a:latin typeface="jf金萱 七分糖" panose="020B0800000000000000" pitchFamily="34" charset="-120"/>
                <a:ea typeface="jf金萱 七分糖" panose="020B0800000000000000" pitchFamily="34" charset="-120"/>
              </a:rPr>
              <a:t>科合卷考試。</a:t>
            </a:r>
            <a:endParaRPr lang="en-US" altLang="zh-TW" sz="3200" dirty="0">
              <a:latin typeface="jf金萱 七分糖" panose="020B0800000000000000" pitchFamily="34" charset="-120"/>
              <a:ea typeface="jf金萱 七分糖" panose="020B0800000000000000" pitchFamily="34" charset="-120"/>
            </a:endParaRPr>
          </a:p>
          <a:p>
            <a:pPr>
              <a:defRPr/>
            </a:pPr>
            <a:r>
              <a:rPr lang="en-US" altLang="zh-TW" sz="3200" dirty="0" smtClean="0">
                <a:latin typeface="jf金萱 七分糖" panose="020B0800000000000000" pitchFamily="34" charset="-120"/>
                <a:ea typeface="jf金萱 七分糖" panose="020B0800000000000000" pitchFamily="34" charset="-120"/>
              </a:rPr>
              <a:t>＊</a:t>
            </a:r>
            <a:r>
              <a:rPr lang="zh-TW" altLang="zh-TW" sz="3200" dirty="0" smtClean="0">
                <a:latin typeface="jf金萱 七分糖" panose="020B0800000000000000" pitchFamily="34" charset="-120"/>
                <a:ea typeface="jf金萱 七分糖" panose="020B0800000000000000" pitchFamily="34" charset="-120"/>
              </a:rPr>
              <a:t>為</a:t>
            </a:r>
            <a:r>
              <a:rPr lang="zh-TW" altLang="zh-TW" sz="3200" dirty="0">
                <a:latin typeface="jf金萱 七分糖" panose="020B0800000000000000" pitchFamily="34" charset="-120"/>
                <a:ea typeface="jf金萱 七分糖" panose="020B0800000000000000" pitchFamily="34" charset="-120"/>
              </a:rPr>
              <a:t>因應國中會考將作文列入</a:t>
            </a:r>
            <a:r>
              <a:rPr lang="zh-TW" altLang="en-US" sz="3200" dirty="0">
                <a:latin typeface="jf金萱 七分糖" panose="020B0800000000000000" pitchFamily="34" charset="-120"/>
                <a:ea typeface="jf金萱 七分糖" panose="020B0800000000000000" pitchFamily="34" charset="-120"/>
              </a:rPr>
              <a:t>總積點中</a:t>
            </a:r>
            <a:r>
              <a:rPr lang="zh-TW" altLang="zh-TW" sz="3200" dirty="0">
                <a:latin typeface="jf金萱 七分糖" panose="020B0800000000000000" pitchFamily="34" charset="-120"/>
                <a:ea typeface="jf金萱 七分糖" panose="020B0800000000000000" pitchFamily="34" charset="-120"/>
              </a:rPr>
              <a:t>，亦提昇本校學生對寫作之重視，</a:t>
            </a:r>
            <a:r>
              <a:rPr lang="zh-TW" altLang="zh-TW" sz="3200" dirty="0">
                <a:solidFill>
                  <a:srgbClr val="FF0000"/>
                </a:solidFill>
                <a:latin typeface="jf金萱 七分糖" panose="020B0800000000000000" pitchFamily="34" charset="-120"/>
                <a:ea typeface="jf金萱 七分糖" panose="020B0800000000000000" pitchFamily="34" charset="-120"/>
              </a:rPr>
              <a:t>段考成績總分與平均之計算加計作文分數</a:t>
            </a:r>
            <a:r>
              <a:rPr lang="zh-TW" altLang="zh-TW" sz="3200" dirty="0">
                <a:latin typeface="jf金萱 七分糖" panose="020B0800000000000000" pitchFamily="34" charset="-120"/>
                <a:ea typeface="jf金萱 七分糖" panose="020B0800000000000000" pitchFamily="34" charset="-120"/>
              </a:rPr>
              <a:t>（每級分為</a:t>
            </a:r>
            <a:r>
              <a:rPr lang="en-US" altLang="zh-TW" sz="3200" dirty="0">
                <a:latin typeface="jf金萱 七分糖" panose="020B0800000000000000" pitchFamily="34" charset="-120"/>
                <a:ea typeface="jf金萱 七分糖" panose="020B0800000000000000" pitchFamily="34" charset="-120"/>
              </a:rPr>
              <a:t>2</a:t>
            </a:r>
            <a:r>
              <a:rPr lang="zh-TW" altLang="zh-TW" sz="3200" dirty="0">
                <a:latin typeface="jf金萱 七分糖" panose="020B0800000000000000" pitchFamily="34" charset="-120"/>
                <a:ea typeface="jf金萱 七分糖" panose="020B0800000000000000" pitchFamily="34" charset="-120"/>
              </a:rPr>
              <a:t>分計算），請家長留意。</a:t>
            </a:r>
            <a:endParaRPr lang="en-US" altLang="zh-TW" sz="3200" dirty="0">
              <a:latin typeface="jf金萱 七分糖" panose="020B0800000000000000" pitchFamily="34" charset="-120"/>
              <a:ea typeface="jf金萱 七分糖" panose="020B0800000000000000" pitchFamily="34" charset="-120"/>
            </a:endParaRPr>
          </a:p>
          <a:p>
            <a:pPr>
              <a:buFont typeface="Arial" charset="0"/>
              <a:buNone/>
              <a:defRPr/>
            </a:pPr>
            <a:endParaRPr lang="zh-TW" altLang="en-US" sz="3200" dirty="0">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26815086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0526" y="213571"/>
            <a:ext cx="7448550" cy="777874"/>
          </a:xfrm>
          <a:solidFill>
            <a:srgbClr val="A2D2C4"/>
          </a:solidFill>
        </p:spPr>
        <p:txBody>
          <a:bodyPr/>
          <a:lstStyle/>
          <a:p>
            <a:r>
              <a:rPr lang="zh-TW" altLang="en-US" dirty="0" smtClean="0"/>
              <a:t>八年級隔宿露營</a:t>
            </a:r>
            <a:endParaRPr lang="zh-TW" altLang="en-US" dirty="0"/>
          </a:p>
        </p:txBody>
      </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8905">
            <a:off x="207199" y="4088671"/>
            <a:ext cx="3172536" cy="2109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075" y="4664073"/>
            <a:ext cx="3046512" cy="2025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398" y="1158501"/>
            <a:ext cx="2250403" cy="3381375"/>
          </a:xfrm>
          <a:prstGeom prst="rect">
            <a:avLst/>
          </a:prstGeom>
          <a:ln>
            <a:noFill/>
          </a:ln>
          <a:effectLst>
            <a:softEdge rad="112500"/>
          </a:effec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18910" t="14348" r="10691" b="6490"/>
          <a:stretch/>
        </p:blipFill>
        <p:spPr>
          <a:xfrm>
            <a:off x="7376208" y="95715"/>
            <a:ext cx="2461758" cy="1840567"/>
          </a:xfrm>
          <a:prstGeom prst="rect">
            <a:avLst/>
          </a:prstGeom>
          <a:ln>
            <a:noFill/>
          </a:ln>
          <a:effectLst>
            <a:softEdge rad="112500"/>
          </a:effectLst>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027" y="4168246"/>
            <a:ext cx="2585499" cy="171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圖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0886" y="4901854"/>
            <a:ext cx="2688915" cy="1787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909" y="1078678"/>
            <a:ext cx="3434595" cy="2283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9391">
            <a:off x="3680532" y="1298920"/>
            <a:ext cx="3822888" cy="2541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圖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84686">
            <a:off x="7679124" y="2272621"/>
            <a:ext cx="2345167" cy="155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6642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0526" y="213571"/>
            <a:ext cx="7448550" cy="777874"/>
          </a:xfrm>
          <a:solidFill>
            <a:srgbClr val="A2D2C4"/>
          </a:solidFill>
        </p:spPr>
        <p:txBody>
          <a:bodyPr/>
          <a:lstStyle/>
          <a:p>
            <a:r>
              <a:rPr lang="zh-TW" altLang="en-US" dirty="0" smtClean="0"/>
              <a:t>週朝會活動</a:t>
            </a:r>
            <a:endParaRPr lang="zh-TW" altLang="en-US" dirty="0"/>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4300" y="521244"/>
            <a:ext cx="3994961" cy="2905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101" y="999961"/>
            <a:ext cx="3324224" cy="2493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15" y="999961"/>
            <a:ext cx="3324224" cy="2493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326" y="3842145"/>
            <a:ext cx="3759202" cy="281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999" y="3842145"/>
            <a:ext cx="3759201" cy="281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圖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395" y="3842145"/>
            <a:ext cx="3767981" cy="281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5279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0526" y="213571"/>
            <a:ext cx="9172574" cy="777874"/>
          </a:xfrm>
          <a:solidFill>
            <a:srgbClr val="A2D2C4"/>
          </a:solidFill>
        </p:spPr>
        <p:txBody>
          <a:bodyPr>
            <a:normAutofit/>
          </a:bodyPr>
          <a:lstStyle/>
          <a:p>
            <a:r>
              <a:rPr lang="zh-TW" altLang="en-US" dirty="0" smtClean="0"/>
              <a:t>反霸凌    反毒</a:t>
            </a:r>
            <a:r>
              <a:rPr lang="en-US" altLang="zh-TW" dirty="0" smtClean="0"/>
              <a:t>(</a:t>
            </a:r>
            <a:r>
              <a:rPr lang="zh-TW" altLang="en-US" dirty="0" smtClean="0"/>
              <a:t>防毒守門員</a:t>
            </a:r>
            <a:r>
              <a:rPr lang="en-US" altLang="zh-TW" dirty="0" smtClean="0"/>
              <a:t>)</a:t>
            </a:r>
            <a:r>
              <a:rPr lang="zh-TW" altLang="en-US" dirty="0" smtClean="0"/>
              <a:t>     防災</a:t>
            </a:r>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26" y="1147945"/>
            <a:ext cx="3485119" cy="2614429"/>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826" y="4067175"/>
            <a:ext cx="3567819" cy="2544984"/>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8624" y="1145655"/>
            <a:ext cx="3428934" cy="2614429"/>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537" y="1105081"/>
            <a:ext cx="3594100" cy="2695575"/>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537" y="3985282"/>
            <a:ext cx="3594100" cy="2626877"/>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059" y="3985282"/>
            <a:ext cx="3492499" cy="2619374"/>
          </a:xfrm>
          <a:prstGeom prst="rect">
            <a:avLst/>
          </a:prstGeom>
        </p:spPr>
      </p:pic>
    </p:spTree>
    <p:extLst>
      <p:ext uri="{BB962C8B-B14F-4D97-AF65-F5344CB8AC3E}">
        <p14:creationId xmlns:p14="http://schemas.microsoft.com/office/powerpoint/2010/main" val="3696247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0526" y="213571"/>
            <a:ext cx="9172574" cy="777874"/>
          </a:xfrm>
          <a:solidFill>
            <a:srgbClr val="A2D2C4"/>
          </a:solidFill>
        </p:spPr>
        <p:txBody>
          <a:bodyPr>
            <a:normAutofit/>
          </a:bodyPr>
          <a:lstStyle/>
          <a:p>
            <a:r>
              <a:rPr lang="zh-TW" altLang="en-US" dirty="0" smtClean="0"/>
              <a:t>健康中心</a:t>
            </a:r>
            <a:r>
              <a:rPr lang="en-US" altLang="zh-TW" dirty="0" smtClean="0"/>
              <a:t>(</a:t>
            </a:r>
            <a:r>
              <a:rPr lang="zh-TW" altLang="en-US" dirty="0" smtClean="0"/>
              <a:t>健康檢查、注射疫苗等</a:t>
            </a:r>
            <a:r>
              <a:rPr lang="en-US" altLang="zh-TW" dirty="0" smtClean="0"/>
              <a:t>)</a:t>
            </a:r>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6965" y="2210398"/>
            <a:ext cx="2602703" cy="1952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966" y="364581"/>
            <a:ext cx="2602703" cy="1918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026" y="4238396"/>
            <a:ext cx="3238501" cy="2428876"/>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75" y="4162425"/>
            <a:ext cx="3619500" cy="2459074"/>
          </a:xfrm>
          <a:prstGeom prst="rect">
            <a:avLst/>
          </a:prstGeom>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1110112"/>
            <a:ext cx="4000409" cy="2677774"/>
          </a:xfrm>
          <a:prstGeom prst="rect">
            <a:avLst/>
          </a:prstGeom>
        </p:spPr>
      </p:pic>
      <p:pic>
        <p:nvPicPr>
          <p:cNvPr id="15" name="圖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2925" y="1110112"/>
            <a:ext cx="4762500" cy="2677774"/>
          </a:xfrm>
          <a:prstGeom prst="rect">
            <a:avLst/>
          </a:prstGeom>
        </p:spPr>
      </p:pic>
      <p:pic>
        <p:nvPicPr>
          <p:cNvPr id="16" name="圖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8990" y="4162425"/>
            <a:ext cx="4373534" cy="2459074"/>
          </a:xfrm>
          <a:prstGeom prst="rect">
            <a:avLst/>
          </a:prstGeom>
        </p:spPr>
      </p:pic>
    </p:spTree>
    <p:extLst>
      <p:ext uri="{BB962C8B-B14F-4D97-AF65-F5344CB8AC3E}">
        <p14:creationId xmlns:p14="http://schemas.microsoft.com/office/powerpoint/2010/main" val="42144737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5900" y="213571"/>
            <a:ext cx="8782050" cy="777874"/>
          </a:xfrm>
          <a:solidFill>
            <a:srgbClr val="A2D2C4"/>
          </a:solidFill>
        </p:spPr>
        <p:txBody>
          <a:bodyPr>
            <a:normAutofit/>
          </a:bodyPr>
          <a:lstStyle/>
          <a:p>
            <a:pPr algn="ctr"/>
            <a:r>
              <a:rPr lang="zh-TW" altLang="en-US" dirty="0" smtClean="0"/>
              <a:t>男生籃球隊</a:t>
            </a:r>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1899" y="1113580"/>
            <a:ext cx="3843876" cy="2567419"/>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0978" y="4018705"/>
            <a:ext cx="3685718" cy="2461781"/>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01850" y="1964038"/>
            <a:ext cx="5366907" cy="3732087"/>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343271" y="2015664"/>
            <a:ext cx="5433004" cy="3628837"/>
          </a:xfrm>
          <a:prstGeom prst="rect">
            <a:avLst/>
          </a:prstGeom>
        </p:spPr>
      </p:pic>
    </p:spTree>
    <p:extLst>
      <p:ext uri="{BB962C8B-B14F-4D97-AF65-F5344CB8AC3E}">
        <p14:creationId xmlns:p14="http://schemas.microsoft.com/office/powerpoint/2010/main" val="1671382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5900" y="213571"/>
            <a:ext cx="8782050" cy="1148504"/>
          </a:xfrm>
          <a:solidFill>
            <a:srgbClr val="A2D2C4"/>
          </a:solidFill>
        </p:spPr>
        <p:txBody>
          <a:bodyPr>
            <a:normAutofit/>
          </a:bodyPr>
          <a:lstStyle/>
          <a:p>
            <a:pPr algn="ctr"/>
            <a:r>
              <a:rPr lang="zh-TW" altLang="en-US" dirty="0"/>
              <a:t>童軍團</a:t>
            </a:r>
            <a:r>
              <a:rPr lang="en-US" altLang="zh-TW" dirty="0"/>
              <a:t>~</a:t>
            </a:r>
            <a:br>
              <a:rPr lang="en-US" altLang="zh-TW" dirty="0"/>
            </a:br>
            <a:r>
              <a:rPr lang="zh-TW" altLang="en-US" dirty="0"/>
              <a:t>戶外探索、服務精神</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5370" y="1895475"/>
            <a:ext cx="3374933" cy="4499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4722" b="17500"/>
          <a:stretch/>
        </p:blipFill>
        <p:spPr>
          <a:xfrm>
            <a:off x="7766408" y="1452245"/>
            <a:ext cx="3916681" cy="2462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675" y="4145430"/>
            <a:ext cx="3996414" cy="2428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735" y="1895475"/>
            <a:ext cx="3089365" cy="4505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425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331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1176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內容版面配置區 2"/>
          <p:cNvSpPr>
            <a:spLocks noGrp="1"/>
          </p:cNvSpPr>
          <p:nvPr>
            <p:ph type="subTitle" idx="1"/>
          </p:nvPr>
        </p:nvSpPr>
        <p:spPr>
          <a:xfrm>
            <a:off x="5943600" y="4938939"/>
            <a:ext cx="5801600" cy="957036"/>
          </a:xfrm>
          <a:solidFill>
            <a:srgbClr val="00B050"/>
          </a:solidFill>
        </p:spPr>
        <p:txBody>
          <a:bodyPr/>
          <a:lstStyle/>
          <a:p>
            <a:pPr>
              <a:buFont typeface="Arial" panose="020B0604020202020204" pitchFamily="34" charset="0"/>
              <a:buNone/>
            </a:pPr>
            <a:r>
              <a:rPr lang="zh-TW" altLang="en-US" sz="6000" b="1" dirty="0">
                <a:solidFill>
                  <a:schemeClr val="bg1"/>
                </a:solidFill>
                <a:latin typeface="標楷體" panose="03000509000000000000" pitchFamily="65" charset="-120"/>
                <a:ea typeface="標楷體" panose="03000509000000000000" pitchFamily="65" charset="-120"/>
              </a:rPr>
              <a:t>勤讀書、守秩序、愛整潔、有禮貌、重公德</a:t>
            </a:r>
          </a:p>
        </p:txBody>
      </p:sp>
    </p:spTree>
    <p:extLst>
      <p:ext uri="{BB962C8B-B14F-4D97-AF65-F5344CB8AC3E}">
        <p14:creationId xmlns:p14="http://schemas.microsoft.com/office/powerpoint/2010/main" val="25665176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210050" y="9525"/>
            <a:ext cx="7859713" cy="6848475"/>
          </a:xfrm>
          <a:prstGeom prst="rect">
            <a:avLst/>
          </a:prstGeom>
        </p:spPr>
      </p:pic>
      <p:sp>
        <p:nvSpPr>
          <p:cNvPr id="4" name="標題 1"/>
          <p:cNvSpPr>
            <a:spLocks noGrp="1"/>
          </p:cNvSpPr>
          <p:nvPr>
            <p:ph type="title"/>
          </p:nvPr>
        </p:nvSpPr>
        <p:spPr>
          <a:xfrm>
            <a:off x="1110133" y="1109875"/>
            <a:ext cx="3014192" cy="1433300"/>
          </a:xfrm>
        </p:spPr>
        <p:txBody>
          <a:bodyPr/>
          <a:lstStyle/>
          <a:p>
            <a:pPr>
              <a:defRPr/>
            </a:pPr>
            <a:r>
              <a:rPr kumimoji="1" lang="zh-TW" altLang="en-US" b="1" dirty="0" smtClean="0">
                <a:solidFill>
                  <a:srgbClr val="9900CC"/>
                </a:solidFill>
                <a:latin typeface="Franklin Gothic Book" panose="020B0503020102020204" pitchFamily="34" charset="0"/>
                <a:ea typeface="文鼎古印體" panose="02010609010101010101" pitchFamily="49" charset="-120"/>
                <a:cs typeface="+mn-cs"/>
              </a:rPr>
              <a:t>反毒宣導</a:t>
            </a:r>
            <a:r>
              <a:rPr kumimoji="1" lang="en-US" altLang="zh-TW" b="1" dirty="0" smtClean="0">
                <a:solidFill>
                  <a:srgbClr val="9900CC"/>
                </a:solidFill>
                <a:latin typeface="Franklin Gothic Book" panose="020B0503020102020204" pitchFamily="34" charset="0"/>
                <a:ea typeface="文鼎古印體" panose="02010609010101010101" pitchFamily="49" charset="-120"/>
                <a:cs typeface="+mn-cs"/>
              </a:rPr>
              <a:t>-</a:t>
            </a:r>
            <a:br>
              <a:rPr kumimoji="1" lang="en-US" altLang="zh-TW" b="1" dirty="0" smtClean="0">
                <a:solidFill>
                  <a:srgbClr val="9900CC"/>
                </a:solidFill>
                <a:latin typeface="Franklin Gothic Book" panose="020B0503020102020204" pitchFamily="34" charset="0"/>
                <a:ea typeface="文鼎古印體" panose="02010609010101010101" pitchFamily="49" charset="-120"/>
                <a:cs typeface="+mn-cs"/>
              </a:rPr>
            </a:br>
            <a:r>
              <a:rPr kumimoji="1" lang="zh-TW" altLang="en-US" b="1" dirty="0" smtClean="0">
                <a:solidFill>
                  <a:srgbClr val="9900CC"/>
                </a:solidFill>
                <a:latin typeface="Franklin Gothic Book" panose="020B0503020102020204" pitchFamily="34" charset="0"/>
                <a:ea typeface="文鼎古印體" panose="02010609010101010101" pitchFamily="49" charset="-120"/>
                <a:cs typeface="+mn-cs"/>
              </a:rPr>
              <a:t>笑氣</a:t>
            </a:r>
            <a:endParaRPr kumimoji="1" lang="zh-TW" altLang="en-US" b="1" dirty="0">
              <a:solidFill>
                <a:srgbClr val="9900CC"/>
              </a:solidFill>
              <a:latin typeface="Franklin Gothic Book" panose="020B0503020102020204" pitchFamily="34" charset="0"/>
              <a:ea typeface="文鼎古印體" panose="02010609010101010101" pitchFamily="49" charset="-120"/>
              <a:cs typeface="+mn-cs"/>
            </a:endParaRPr>
          </a:p>
        </p:txBody>
      </p:sp>
    </p:spTree>
    <p:extLst>
      <p:ext uri="{BB962C8B-B14F-4D97-AF65-F5344CB8AC3E}">
        <p14:creationId xmlns:p14="http://schemas.microsoft.com/office/powerpoint/2010/main" val="3695148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701389" y="54274"/>
            <a:ext cx="6370872" cy="6803726"/>
          </a:xfrm>
          <a:prstGeom prst="rect">
            <a:avLst/>
          </a:prstGeom>
        </p:spPr>
      </p:pic>
      <p:sp>
        <p:nvSpPr>
          <p:cNvPr id="5" name="標題 1"/>
          <p:cNvSpPr>
            <a:spLocks noGrp="1"/>
          </p:cNvSpPr>
          <p:nvPr>
            <p:ph type="title"/>
          </p:nvPr>
        </p:nvSpPr>
        <p:spPr>
          <a:xfrm>
            <a:off x="619125" y="174625"/>
            <a:ext cx="4838700" cy="1728788"/>
          </a:xfrm>
        </p:spPr>
        <p:txBody>
          <a:bodyPr/>
          <a:lstStyle/>
          <a:p>
            <a:pPr>
              <a:defRPr/>
            </a:pPr>
            <a:r>
              <a:rPr kumimoji="1" lang="zh-TW" altLang="en-US" sz="3600" b="1" dirty="0" smtClean="0">
                <a:solidFill>
                  <a:srgbClr val="9900CC"/>
                </a:solidFill>
                <a:latin typeface="標楷體" panose="03000509000000000000" pitchFamily="65" charset="-120"/>
                <a:ea typeface="標楷體" panose="03000509000000000000" pitchFamily="65" charset="-120"/>
                <a:cs typeface="+mn-cs"/>
              </a:rPr>
              <a:t>反毒宣導</a:t>
            </a:r>
            <a:r>
              <a:rPr kumimoji="1" lang="en-US" altLang="zh-TW" sz="3600" b="1" dirty="0" smtClean="0">
                <a:solidFill>
                  <a:srgbClr val="9900CC"/>
                </a:solidFill>
                <a:latin typeface="標楷體" panose="03000509000000000000" pitchFamily="65" charset="-120"/>
                <a:ea typeface="標楷體" panose="03000509000000000000" pitchFamily="65" charset="-120"/>
                <a:cs typeface="+mn-cs"/>
              </a:rPr>
              <a:t>-</a:t>
            </a:r>
            <a:br>
              <a:rPr kumimoji="1" lang="en-US" altLang="zh-TW" sz="3600" b="1" dirty="0" smtClean="0">
                <a:solidFill>
                  <a:srgbClr val="9900CC"/>
                </a:solidFill>
                <a:latin typeface="標楷體" panose="03000509000000000000" pitchFamily="65" charset="-120"/>
                <a:ea typeface="標楷體" panose="03000509000000000000" pitchFamily="65" charset="-120"/>
                <a:cs typeface="+mn-cs"/>
              </a:rPr>
            </a:br>
            <a:r>
              <a:rPr kumimoji="1" lang="zh-TW" altLang="en-US" sz="3600" b="1" dirty="0" smtClean="0">
                <a:solidFill>
                  <a:srgbClr val="9900CC"/>
                </a:solidFill>
                <a:latin typeface="標楷體" panose="03000509000000000000" pitchFamily="65" charset="-120"/>
                <a:ea typeface="標楷體" panose="03000509000000000000" pitchFamily="65" charset="-120"/>
                <a:cs typeface="+mn-cs"/>
              </a:rPr>
              <a:t>改裝型混合式毒品辨</a:t>
            </a:r>
            <a:r>
              <a:rPr kumimoji="1" lang="zh-TW" altLang="en-US" sz="3600" b="1" dirty="0">
                <a:solidFill>
                  <a:srgbClr val="9900CC"/>
                </a:solidFill>
                <a:latin typeface="標楷體" panose="03000509000000000000" pitchFamily="65" charset="-120"/>
                <a:ea typeface="標楷體" panose="03000509000000000000" pitchFamily="65" charset="-120"/>
                <a:cs typeface="+mn-cs"/>
              </a:rPr>
              <a:t>識</a:t>
            </a:r>
          </a:p>
        </p:txBody>
      </p:sp>
      <p:pic>
        <p:nvPicPr>
          <p:cNvPr id="6" name="圖片 5"/>
          <p:cNvPicPr>
            <a:picLocks noChangeAspect="1"/>
          </p:cNvPicPr>
          <p:nvPr/>
        </p:nvPicPr>
        <p:blipFill rotWithShape="1">
          <a:blip r:embed="rId3"/>
          <a:srcRect b="13015"/>
          <a:stretch/>
        </p:blipFill>
        <p:spPr>
          <a:xfrm>
            <a:off x="400280" y="3703638"/>
            <a:ext cx="2261474" cy="2894802"/>
          </a:xfrm>
          <a:prstGeom prst="rect">
            <a:avLst/>
          </a:prstGeom>
        </p:spPr>
      </p:pic>
      <p:pic>
        <p:nvPicPr>
          <p:cNvPr id="7"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280" y="1779132"/>
            <a:ext cx="2394632" cy="181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5"/>
          <a:stretch>
            <a:fillRect/>
          </a:stretch>
        </p:blipFill>
        <p:spPr>
          <a:xfrm>
            <a:off x="2851716" y="1979613"/>
            <a:ext cx="2727891" cy="4263655"/>
          </a:xfrm>
          <a:prstGeom prst="rect">
            <a:avLst/>
          </a:prstGeom>
        </p:spPr>
      </p:pic>
    </p:spTree>
    <p:extLst>
      <p:ext uri="{BB962C8B-B14F-4D97-AF65-F5344CB8AC3E}">
        <p14:creationId xmlns:p14="http://schemas.microsoft.com/office/powerpoint/2010/main" val="11320320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58000" y="90700"/>
            <a:ext cx="9634000" cy="832800"/>
          </a:xfrm>
        </p:spPr>
        <p:txBody>
          <a:bodyPr/>
          <a:lstStyle/>
          <a:p>
            <a:r>
              <a:rPr lang="zh-TW" altLang="en-US" b="1" dirty="0">
                <a:solidFill>
                  <a:srgbClr val="FF0000"/>
                </a:solidFill>
                <a:latin typeface="標楷體" pitchFamily="65" charset="-120"/>
                <a:ea typeface="標楷體" pitchFamily="65" charset="-120"/>
              </a:rPr>
              <a:t>請假相關規定</a:t>
            </a:r>
            <a:endParaRPr lang="zh-TW" altLang="en-US" dirty="0"/>
          </a:p>
        </p:txBody>
      </p:sp>
      <p:sp>
        <p:nvSpPr>
          <p:cNvPr id="3" name="矩形 2"/>
          <p:cNvSpPr/>
          <p:nvPr/>
        </p:nvSpPr>
        <p:spPr>
          <a:xfrm>
            <a:off x="1666875" y="923500"/>
            <a:ext cx="10210800" cy="5853910"/>
          </a:xfrm>
          <a:prstGeom prst="rect">
            <a:avLst/>
          </a:prstGeom>
        </p:spPr>
        <p:txBody>
          <a:bodyPr wrap="square">
            <a:spAutoFit/>
          </a:bodyPr>
          <a:lstStyle/>
          <a:p>
            <a:pPr marL="457200" indent="-457200">
              <a:lnSpc>
                <a:spcPct val="80000"/>
              </a:lnSpc>
              <a:buFont typeface="Franklin Gothic Medium" panose="020B0603020102020204" pitchFamily="34" charset="0"/>
              <a:buAutoNum type="arabicPeriod"/>
            </a:pPr>
            <a:r>
              <a:rPr lang="zh-TW" altLang="en-US" sz="3600" dirty="0">
                <a:solidFill>
                  <a:srgbClr val="0070C0"/>
                </a:solidFill>
                <a:latin typeface="標楷體" panose="03000509000000000000" pitchFamily="65" charset="-120"/>
                <a:ea typeface="標楷體" panose="03000509000000000000" pitchFamily="65" charset="-120"/>
              </a:rPr>
              <a:t>公假</a:t>
            </a:r>
            <a:endParaRPr lang="en-US" altLang="zh-TW" sz="3600" dirty="0">
              <a:latin typeface="標楷體" panose="03000509000000000000" pitchFamily="65" charset="-120"/>
              <a:ea typeface="標楷體" panose="03000509000000000000" pitchFamily="65" charset="-120"/>
            </a:endParaRPr>
          </a:p>
          <a:p>
            <a:pPr marL="457200" indent="-457200">
              <a:lnSpc>
                <a:spcPct val="80000"/>
              </a:lnSpc>
              <a:buFont typeface="Franklin Gothic Medium" panose="020B0603020102020204" pitchFamily="34" charset="0"/>
              <a:buAutoNum type="arabicPeriod"/>
            </a:pPr>
            <a:r>
              <a:rPr lang="zh-TW" altLang="en-US" sz="3600" dirty="0">
                <a:solidFill>
                  <a:srgbClr val="0070C0"/>
                </a:solidFill>
                <a:latin typeface="標楷體" panose="03000509000000000000" pitchFamily="65" charset="-120"/>
                <a:ea typeface="標楷體" panose="03000509000000000000" pitchFamily="65" charset="-120"/>
              </a:rPr>
              <a:t>事假：</a:t>
            </a:r>
            <a:r>
              <a:rPr lang="zh-TW" altLang="en-US" sz="3600" dirty="0">
                <a:latin typeface="標楷體" panose="03000509000000000000" pitchFamily="65" charset="-120"/>
                <a:ea typeface="標楷體" panose="03000509000000000000" pitchFamily="65" charset="-120"/>
              </a:rPr>
              <a:t>事假在一天以上者，須附家長或監護人證明書。各科考試期間或參加校內外各種集會、慶典活動時，事假之核准從嚴。</a:t>
            </a:r>
            <a:r>
              <a:rPr lang="zh-TW" altLang="en-US" sz="3600" dirty="0">
                <a:solidFill>
                  <a:srgbClr val="FF0000"/>
                </a:solidFill>
                <a:latin typeface="標楷體" panose="03000509000000000000" pitchFamily="65" charset="-120"/>
                <a:ea typeface="標楷體" panose="03000509000000000000" pitchFamily="65" charset="-120"/>
              </a:rPr>
              <a:t>請假事由欠合理時，不予准假，其缺課時數以曠課論。</a:t>
            </a:r>
            <a:endParaRPr lang="en-US" altLang="zh-TW" sz="3600" dirty="0">
              <a:solidFill>
                <a:srgbClr val="FF0000"/>
              </a:solidFill>
              <a:latin typeface="標楷體" panose="03000509000000000000" pitchFamily="65" charset="-120"/>
              <a:ea typeface="標楷體" panose="03000509000000000000" pitchFamily="65" charset="-120"/>
            </a:endParaRPr>
          </a:p>
          <a:p>
            <a:pPr marL="457200" indent="-457200">
              <a:lnSpc>
                <a:spcPct val="80000"/>
              </a:lnSpc>
              <a:buFont typeface="Franklin Gothic Medium" panose="020B0603020102020204" pitchFamily="34" charset="0"/>
              <a:buAutoNum type="arabicPeriod"/>
            </a:pPr>
            <a:r>
              <a:rPr lang="zh-TW" altLang="en-US" sz="3600" dirty="0">
                <a:solidFill>
                  <a:srgbClr val="0070C0"/>
                </a:solidFill>
                <a:latin typeface="標楷體" panose="03000509000000000000" pitchFamily="65" charset="-120"/>
                <a:ea typeface="標楷體" panose="03000509000000000000" pitchFamily="65" charset="-120"/>
              </a:rPr>
              <a:t>病假：</a:t>
            </a:r>
            <a:r>
              <a:rPr lang="zh-TW" altLang="en-US" sz="3600" dirty="0">
                <a:latin typeface="標楷體" panose="03000509000000000000" pitchFamily="65" charset="-120"/>
                <a:ea typeface="標楷體" panose="03000509000000000000" pitchFamily="65" charset="-120"/>
              </a:rPr>
              <a:t>各科考試期間或參加校內外各種集會、慶典活動時，請病假一小時（含）以上者，須附醫院證明。因病不能到校上課時，請家長</a:t>
            </a:r>
            <a:r>
              <a:rPr lang="zh-TW" altLang="en-US" sz="3600" dirty="0">
                <a:solidFill>
                  <a:srgbClr val="FF0000"/>
                </a:solidFill>
                <a:latin typeface="標楷體" panose="03000509000000000000" pitchFamily="65" charset="-120"/>
                <a:ea typeface="標楷體" panose="03000509000000000000" pitchFamily="65" charset="-120"/>
              </a:rPr>
              <a:t>先以電話向導師或訓導處報備</a:t>
            </a:r>
            <a:r>
              <a:rPr lang="zh-TW" altLang="en-US" sz="3600" dirty="0">
                <a:latin typeface="標楷體" panose="03000509000000000000" pitchFamily="65" charset="-120"/>
                <a:ea typeface="標楷體" panose="03000509000000000000" pitchFamily="65" charset="-120"/>
              </a:rPr>
              <a:t>，並應於痊癒返校上課後</a:t>
            </a:r>
            <a:r>
              <a:rPr lang="zh-TW" altLang="en-US" sz="3600" dirty="0">
                <a:solidFill>
                  <a:srgbClr val="FF0000"/>
                </a:solidFill>
                <a:latin typeface="標楷體" panose="03000509000000000000" pitchFamily="65" charset="-120"/>
                <a:ea typeface="標楷體" panose="03000509000000000000" pitchFamily="65" charset="-120"/>
              </a:rPr>
              <a:t>三日內，持證明辦妥請假手續</a:t>
            </a:r>
            <a:r>
              <a:rPr lang="zh-TW" altLang="en-US" sz="3600" dirty="0">
                <a:latin typeface="標楷體" panose="03000509000000000000" pitchFamily="65" charset="-120"/>
                <a:ea typeface="標楷體" panose="03000509000000000000" pitchFamily="65" charset="-120"/>
              </a:rPr>
              <a:t>，逾期不得補辦，其缺課時數以曠課論。病假三日（含）以上，須附醫院證明。</a:t>
            </a:r>
            <a:endParaRPr lang="en-US" altLang="zh-TW" sz="3600" dirty="0">
              <a:latin typeface="標楷體" panose="03000509000000000000" pitchFamily="65" charset="-120"/>
              <a:ea typeface="標楷體" panose="03000509000000000000" pitchFamily="65" charset="-120"/>
            </a:endParaRPr>
          </a:p>
          <a:p>
            <a:pPr marL="457200" indent="-457200">
              <a:lnSpc>
                <a:spcPct val="80000"/>
              </a:lnSpc>
              <a:buFont typeface="Franklin Gothic Medium" panose="020B0603020102020204" pitchFamily="34" charset="0"/>
              <a:buAutoNum type="arabicPeriod"/>
            </a:pPr>
            <a:r>
              <a:rPr lang="zh-TW" altLang="en-US" sz="3600" dirty="0">
                <a:solidFill>
                  <a:srgbClr val="0070C0"/>
                </a:solidFill>
                <a:latin typeface="標楷體" panose="03000509000000000000" pitchFamily="65" charset="-120"/>
                <a:ea typeface="標楷體" panose="03000509000000000000" pitchFamily="65" charset="-120"/>
              </a:rPr>
              <a:t>喪假</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103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1"/>
          <p:cNvSpPr>
            <a:spLocks noChangeArrowheads="1"/>
          </p:cNvSpPr>
          <p:nvPr/>
        </p:nvSpPr>
        <p:spPr bwMode="auto">
          <a:xfrm>
            <a:off x="2309489" y="844289"/>
            <a:ext cx="940015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病假</a:t>
            </a:r>
            <a:r>
              <a:rPr lang="en-US" altLang="zh-TW" sz="2800" b="0" dirty="0">
                <a:latin typeface="jf金萱 七分糖" panose="020B0800000000000000" pitchFamily="34" charset="-120"/>
                <a:ea typeface="jf金萱 七分糖" panose="020B0800000000000000" pitchFamily="34" charset="-120"/>
                <a:cs typeface="Times New Roman" panose="02020603050405020304" pitchFamily="18" charset="0"/>
              </a:rPr>
              <a:t>:</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病假一小時（含）以上者，須附醫療證明</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，並應於痊癒返校上課後三日內，持證明辦妥請假手續，逾期不得補辦，其缺課時數以曠課論。</a:t>
            </a:r>
            <a:endPar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除突發事故以外，</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公假及事假必須事先核准</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，事後不得以任何理由補假。</a:t>
            </a:r>
            <a:endPar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a:lnSpc>
                <a:spcPct val="150000"/>
              </a:lnSpc>
              <a:spcBef>
                <a:spcPct val="0"/>
              </a:spcBef>
              <a:buFont typeface="Wingdings" panose="05000000000000000000" pitchFamily="2" charset="2"/>
              <a:buChar char="u"/>
            </a:pP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事假在一天以上者，須附家長或監護人證明書</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a:t>
            </a:r>
          </a:p>
          <a:p>
            <a:pPr>
              <a:lnSpc>
                <a:spcPct val="150000"/>
              </a:lnSpc>
              <a:spcBef>
                <a:spcPct val="0"/>
              </a:spcBef>
              <a:buFont typeface="Wingdings" panose="05000000000000000000" pitchFamily="2" charset="2"/>
              <a:buChar char="u"/>
            </a:pP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各科考試期間或舉辦學校慶祝大典或參加校外各種集會，</a:t>
            </a:r>
            <a:r>
              <a:rPr lang="zh-TW" altLang="en-US" sz="28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rPr>
              <a:t>請事假須經導師、生教組長、學務主任（會簽教務處）及校長核准，否則以曠課處分，並依章懲辦</a:t>
            </a:r>
            <a:r>
              <a:rPr lang="zh-TW" altLang="en-US" sz="2800" b="0" dirty="0">
                <a:latin typeface="jf金萱 七分糖" panose="020B0800000000000000" pitchFamily="34" charset="-120"/>
                <a:ea typeface="jf金萱 七分糖" panose="020B0800000000000000" pitchFamily="34" charset="-120"/>
                <a:cs typeface="Times New Roman" panose="02020603050405020304" pitchFamily="18" charset="0"/>
              </a:rPr>
              <a:t>。</a:t>
            </a:r>
          </a:p>
        </p:txBody>
      </p:sp>
      <p:sp>
        <p:nvSpPr>
          <p:cNvPr id="15363" name="文字方塊 2"/>
          <p:cNvSpPr txBox="1">
            <a:spLocks noChangeArrowheads="1"/>
          </p:cNvSpPr>
          <p:nvPr/>
        </p:nvSpPr>
        <p:spPr bwMode="auto">
          <a:xfrm>
            <a:off x="4339748" y="169818"/>
            <a:ext cx="424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ea typeface="新細明體" panose="02020500000000000000" pitchFamily="18" charset="-12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ea typeface="新細明體" panose="02020500000000000000" pitchFamily="18" charset="-120"/>
              </a:defRPr>
            </a:lvl9pPr>
          </a:lstStyle>
          <a:p>
            <a:pPr algn="ctr" eaLnBrk="1" hangingPunct="1">
              <a:spcBef>
                <a:spcPct val="0"/>
              </a:spcBef>
              <a:buFontTx/>
              <a:buNone/>
            </a:pPr>
            <a:r>
              <a:rPr lang="zh-TW" altLang="en-US" sz="4000">
                <a:solidFill>
                  <a:srgbClr val="FF0000"/>
                </a:solidFill>
                <a:latin typeface="jf金萱 七分糖" panose="020B0800000000000000" pitchFamily="34" charset="-120"/>
                <a:ea typeface="jf金萱 七分糖" panose="020B0800000000000000" pitchFamily="34" charset="-120"/>
              </a:rPr>
              <a:t>定期評量請假原則</a:t>
            </a:r>
          </a:p>
        </p:txBody>
      </p:sp>
    </p:spTree>
    <p:extLst>
      <p:ext uri="{BB962C8B-B14F-4D97-AF65-F5344CB8AC3E}">
        <p14:creationId xmlns:p14="http://schemas.microsoft.com/office/powerpoint/2010/main" val="7079544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2777153" y="3065277"/>
            <a:ext cx="832731" cy="672075"/>
          </a:xfrm>
          <a:custGeom>
            <a:avLst/>
            <a:gdLst/>
            <a:ahLst/>
            <a:cxnLst/>
            <a:rect l="0" t="0" r="0" b="0"/>
            <a:pathLst>
              <a:path w="120000" h="120000" extrusionOk="0">
                <a:moveTo>
                  <a:pt x="101354" y="66453"/>
                </a:moveTo>
                <a:cubicBezTo>
                  <a:pt x="100598" y="73511"/>
                  <a:pt x="98591" y="80214"/>
                  <a:pt x="95520" y="86122"/>
                </a:cubicBezTo>
                <a:cubicBezTo>
                  <a:pt x="97783" y="87736"/>
                  <a:pt x="100590" y="87907"/>
                  <a:pt x="103087" y="86492"/>
                </a:cubicBezTo>
                <a:cubicBezTo>
                  <a:pt x="106782" y="84398"/>
                  <a:pt x="108800" y="79398"/>
                  <a:pt x="107935" y="74479"/>
                </a:cubicBezTo>
                <a:cubicBezTo>
                  <a:pt x="107207" y="70342"/>
                  <a:pt x="104606" y="67204"/>
                  <a:pt x="101354" y="66453"/>
                </a:cubicBezTo>
                <a:close/>
                <a:moveTo>
                  <a:pt x="101854" y="56084"/>
                </a:moveTo>
                <a:lnTo>
                  <a:pt x="101849" y="56459"/>
                </a:lnTo>
                <a:cubicBezTo>
                  <a:pt x="108623" y="57615"/>
                  <a:pt x="114210" y="63908"/>
                  <a:pt x="115700" y="72383"/>
                </a:cubicBezTo>
                <a:cubicBezTo>
                  <a:pt x="117360" y="81826"/>
                  <a:pt x="113486" y="91427"/>
                  <a:pt x="106393" y="95447"/>
                </a:cubicBezTo>
                <a:cubicBezTo>
                  <a:pt x="101190" y="98396"/>
                  <a:pt x="95285" y="97757"/>
                  <a:pt x="90675" y="94127"/>
                </a:cubicBezTo>
                <a:cubicBezTo>
                  <a:pt x="88053" y="97659"/>
                  <a:pt x="85000" y="100750"/>
                  <a:pt x="81584" y="103294"/>
                </a:cubicBezTo>
                <a:cubicBezTo>
                  <a:pt x="79026" y="105198"/>
                  <a:pt x="76345" y="106736"/>
                  <a:pt x="73557" y="107796"/>
                </a:cubicBezTo>
                <a:lnTo>
                  <a:pt x="119999" y="107772"/>
                </a:lnTo>
                <a:cubicBezTo>
                  <a:pt x="118460" y="114618"/>
                  <a:pt x="92053" y="119999"/>
                  <a:pt x="59997" y="120000"/>
                </a:cubicBezTo>
                <a:cubicBezTo>
                  <a:pt x="28046" y="120000"/>
                  <a:pt x="1683" y="114654"/>
                  <a:pt x="0" y="107833"/>
                </a:cubicBezTo>
                <a:lnTo>
                  <a:pt x="46460" y="107809"/>
                </a:lnTo>
                <a:cubicBezTo>
                  <a:pt x="43670" y="106752"/>
                  <a:pt x="40986" y="105215"/>
                  <a:pt x="38425" y="103312"/>
                </a:cubicBezTo>
                <a:cubicBezTo>
                  <a:pt x="25142" y="93436"/>
                  <a:pt x="17337" y="75288"/>
                  <a:pt x="18129" y="56119"/>
                </a:cubicBezTo>
                <a:close/>
                <a:moveTo>
                  <a:pt x="48308" y="9068"/>
                </a:moveTo>
                <a:cubicBezTo>
                  <a:pt x="43763" y="13076"/>
                  <a:pt x="40804" y="13861"/>
                  <a:pt x="41078" y="19597"/>
                </a:cubicBezTo>
                <a:cubicBezTo>
                  <a:pt x="42114" y="28790"/>
                  <a:pt x="55431" y="27769"/>
                  <a:pt x="54374" y="37774"/>
                </a:cubicBezTo>
                <a:cubicBezTo>
                  <a:pt x="52789" y="43196"/>
                  <a:pt x="50633" y="44374"/>
                  <a:pt x="44038" y="47308"/>
                </a:cubicBezTo>
                <a:cubicBezTo>
                  <a:pt x="48287" y="43693"/>
                  <a:pt x="49491" y="41415"/>
                  <a:pt x="49365" y="36386"/>
                </a:cubicBezTo>
                <a:cubicBezTo>
                  <a:pt x="49365" y="29078"/>
                  <a:pt x="40317" y="28162"/>
                  <a:pt x="37020" y="22269"/>
                </a:cubicBezTo>
                <a:cubicBezTo>
                  <a:pt x="34145" y="16821"/>
                  <a:pt x="38500" y="12630"/>
                  <a:pt x="48308" y="9068"/>
                </a:cubicBezTo>
                <a:close/>
                <a:moveTo>
                  <a:pt x="78518" y="3606"/>
                </a:moveTo>
                <a:cubicBezTo>
                  <a:pt x="73324" y="8185"/>
                  <a:pt x="69942" y="9083"/>
                  <a:pt x="70256" y="15639"/>
                </a:cubicBezTo>
                <a:cubicBezTo>
                  <a:pt x="71440" y="26145"/>
                  <a:pt x="86660" y="24978"/>
                  <a:pt x="85452" y="36412"/>
                </a:cubicBezTo>
                <a:cubicBezTo>
                  <a:pt x="83640" y="42608"/>
                  <a:pt x="81176" y="43955"/>
                  <a:pt x="73638" y="47308"/>
                </a:cubicBezTo>
                <a:cubicBezTo>
                  <a:pt x="78494" y="43177"/>
                  <a:pt x="79871" y="40573"/>
                  <a:pt x="79726" y="34826"/>
                </a:cubicBezTo>
                <a:cubicBezTo>
                  <a:pt x="79726" y="26474"/>
                  <a:pt x="69387" y="25427"/>
                  <a:pt x="65618" y="18692"/>
                </a:cubicBezTo>
                <a:cubicBezTo>
                  <a:pt x="62332" y="12466"/>
                  <a:pt x="67309" y="7676"/>
                  <a:pt x="78518" y="3606"/>
                </a:cubicBezTo>
                <a:close/>
                <a:moveTo>
                  <a:pt x="63637" y="0"/>
                </a:moveTo>
                <a:cubicBezTo>
                  <a:pt x="57446" y="5458"/>
                  <a:pt x="53415" y="6529"/>
                  <a:pt x="53789" y="14343"/>
                </a:cubicBezTo>
                <a:cubicBezTo>
                  <a:pt x="55200" y="26866"/>
                  <a:pt x="73341" y="25474"/>
                  <a:pt x="71902" y="39104"/>
                </a:cubicBezTo>
                <a:cubicBezTo>
                  <a:pt x="69742" y="46489"/>
                  <a:pt x="66805" y="48095"/>
                  <a:pt x="57821" y="52091"/>
                </a:cubicBezTo>
                <a:cubicBezTo>
                  <a:pt x="63608" y="47167"/>
                  <a:pt x="65250" y="44063"/>
                  <a:pt x="65077" y="37213"/>
                </a:cubicBezTo>
                <a:cubicBezTo>
                  <a:pt x="65077" y="27258"/>
                  <a:pt x="52753" y="26010"/>
                  <a:pt x="48260" y="17982"/>
                </a:cubicBezTo>
                <a:cubicBezTo>
                  <a:pt x="44344" y="10561"/>
                  <a:pt x="50276" y="4852"/>
                  <a:pt x="63637" y="0"/>
                </a:cubicBezTo>
                <a:close/>
              </a:path>
            </a:pathLst>
          </a:custGeom>
          <a:solidFill>
            <a:srgbClr val="A5A5A5"/>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96" name="Shape 196"/>
          <p:cNvSpPr txBox="1">
            <a:spLocks noGrp="1"/>
          </p:cNvSpPr>
          <p:nvPr>
            <p:ph type="title"/>
          </p:nvPr>
        </p:nvSpPr>
        <p:spPr>
          <a:xfrm>
            <a:off x="5739745" y="2872367"/>
            <a:ext cx="6084800" cy="816000"/>
          </a:xfrm>
          <a:prstGeom prst="rect">
            <a:avLst/>
          </a:prstGeom>
        </p:spPr>
        <p:txBody>
          <a:bodyPr vert="horz" wrap="square" lIns="121900" tIns="121900" rIns="121900" bIns="121900" rtlCol="0" anchor="ctr" anchorCtr="0">
            <a:noAutofit/>
          </a:bodyPr>
          <a:lstStyle/>
          <a:p>
            <a:r>
              <a:rPr lang="zh-TW" altLang="en-US" b="1" dirty="0">
                <a:solidFill>
                  <a:srgbClr val="595959"/>
                </a:solidFill>
                <a:latin typeface="jf金萱 七分糖" panose="020B0800000000000000" pitchFamily="34" charset="-120"/>
                <a:ea typeface="jf金萱 七分糖" panose="020B0800000000000000" pitchFamily="34" charset="-120"/>
              </a:rPr>
              <a:t>總</a:t>
            </a:r>
            <a:r>
              <a:rPr lang="zh-TW" altLang="en-US" b="1" dirty="0" smtClean="0">
                <a:solidFill>
                  <a:srgbClr val="595959"/>
                </a:solidFill>
                <a:latin typeface="jf金萱 七分糖" panose="020B0800000000000000" pitchFamily="34" charset="-120"/>
                <a:ea typeface="jf金萱 七分糖" panose="020B0800000000000000" pitchFamily="34" charset="-120"/>
              </a:rPr>
              <a:t>務處</a:t>
            </a:r>
            <a:endParaRPr lang="en" b="1" dirty="0">
              <a:solidFill>
                <a:srgbClr val="595959"/>
              </a:solidFill>
              <a:latin typeface="jf金萱 七分糖" panose="020B0800000000000000" pitchFamily="34" charset="-120"/>
              <a:ea typeface="jf金萱 七分糖" panose="020B0800000000000000" pitchFamily="34" charset="-120"/>
            </a:endParaRPr>
          </a:p>
        </p:txBody>
      </p:sp>
      <p:sp>
        <p:nvSpPr>
          <p:cNvPr id="197" name="Shape 197"/>
          <p:cNvSpPr txBox="1">
            <a:spLocks noGrp="1"/>
          </p:cNvSpPr>
          <p:nvPr>
            <p:ph type="subTitle" idx="1"/>
          </p:nvPr>
        </p:nvSpPr>
        <p:spPr>
          <a:xfrm>
            <a:off x="5727733" y="3612767"/>
            <a:ext cx="6077200" cy="416000"/>
          </a:xfrm>
          <a:prstGeom prst="rect">
            <a:avLst/>
          </a:prstGeom>
        </p:spPr>
        <p:txBody>
          <a:bodyPr vert="horz" wrap="square" lIns="121900" tIns="121900" rIns="121900" bIns="121900" rtlCol="0" anchor="ctr" anchorCtr="0">
            <a:noAutofit/>
          </a:bodyPr>
          <a:lstStyle/>
          <a:p>
            <a:pPr>
              <a:buClr>
                <a:srgbClr val="595959"/>
              </a:buClr>
              <a:buSzPct val="25000"/>
            </a:pPr>
            <a:r>
              <a:rPr lang="en-US" altLang="zh-TW" dirty="0">
                <a:solidFill>
                  <a:srgbClr val="595959"/>
                </a:solidFill>
              </a:rPr>
              <a:t>Office Of </a:t>
            </a:r>
            <a:r>
              <a:rPr lang="en-US" altLang="zh-TW" dirty="0" smtClean="0">
                <a:solidFill>
                  <a:srgbClr val="595959"/>
                </a:solidFill>
              </a:rPr>
              <a:t>General </a:t>
            </a:r>
            <a:r>
              <a:rPr lang="en-US" altLang="zh-TW" dirty="0">
                <a:solidFill>
                  <a:srgbClr val="595959"/>
                </a:solidFill>
              </a:rPr>
              <a:t>Affairs</a:t>
            </a:r>
            <a:endParaRPr lang="en" dirty="0">
              <a:solidFill>
                <a:srgbClr val="595959"/>
              </a:solidFill>
            </a:endParaRPr>
          </a:p>
        </p:txBody>
      </p:sp>
      <p:pic>
        <p:nvPicPr>
          <p:cNvPr id="5" name="圖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965" y="4028767"/>
            <a:ext cx="2428516" cy="1821387"/>
          </a:xfrm>
          <a:prstGeom prst="rect">
            <a:avLst/>
          </a:prstGeom>
        </p:spPr>
      </p:pic>
    </p:spTree>
    <p:extLst>
      <p:ext uri="{BB962C8B-B14F-4D97-AF65-F5344CB8AC3E}">
        <p14:creationId xmlns:p14="http://schemas.microsoft.com/office/powerpoint/2010/main" val="1905680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2442177" y="1036456"/>
            <a:ext cx="7935410" cy="989113"/>
          </a:xfrm>
          <a:solidFill>
            <a:srgbClr val="A2D2C4"/>
          </a:solidFill>
        </p:spPr>
        <p:txBody>
          <a:bodyPr/>
          <a:lstStyle/>
          <a:p>
            <a:pPr algn="ct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年一般事務</a:t>
            </a: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6" name="表格 5"/>
          <p:cNvGraphicFramePr>
            <a:graphicFrameLocks noGrp="1"/>
          </p:cNvGraphicFramePr>
          <p:nvPr>
            <p:extLst/>
          </p:nvPr>
        </p:nvGraphicFramePr>
        <p:xfrm>
          <a:off x="2377632" y="2534694"/>
          <a:ext cx="8064500" cy="3917952"/>
        </p:xfrm>
        <a:graphic>
          <a:graphicData uri="http://schemas.openxmlformats.org/drawingml/2006/table">
            <a:tbl>
              <a:tblPr firstRow="1" bandRow="1">
                <a:tableStyleId>{7DF18680-E054-41AD-8BC1-D1AEF772440D}</a:tableStyleId>
              </a:tblPr>
              <a:tblGrid>
                <a:gridCol w="930985"/>
                <a:gridCol w="4562168"/>
                <a:gridCol w="2571347"/>
              </a:tblGrid>
              <a:tr h="847136">
                <a:tc>
                  <a:txBody>
                    <a:bodyPr/>
                    <a:lstStyle/>
                    <a:p>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tc>
                <a:tc>
                  <a:txBody>
                    <a:bodyPr/>
                    <a:lstStyle/>
                    <a:p>
                      <a:pPr algn="ct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     目     名     稱</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algn="ct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實施月份</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r>
              <a:tr h="767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年度消防安檢</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含申報</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1-3</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r>
              <a:tr h="767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年度校舍安全檢查</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r>
              <a:tr h="767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水塔清洗</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r>
              <a:tr h="767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活動中心監視器增設</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預計</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35" marR="91435" marT="45703" marB="45703" anchor="ctr"/>
                </a:tc>
              </a:tr>
            </a:tbl>
          </a:graphicData>
        </a:graphic>
      </p:graphicFrame>
    </p:spTree>
    <p:extLst>
      <p:ext uri="{BB962C8B-B14F-4D97-AF65-F5344CB8AC3E}">
        <p14:creationId xmlns:p14="http://schemas.microsoft.com/office/powerpoint/2010/main" val="26234368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77184" y="341977"/>
            <a:ext cx="7935410" cy="873366"/>
          </a:xfrm>
          <a:solidFill>
            <a:srgbClr val="A2D2C4"/>
          </a:solidFill>
        </p:spPr>
        <p:txBody>
          <a:bodyPr/>
          <a:lstStyle/>
          <a:p>
            <a:pPr algn="ct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年預計辦理工程</a:t>
            </a:r>
            <a:r>
              <a:rPr lang="en-US" altLang="zh-TW"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nvPr>
        </p:nvGraphicFramePr>
        <p:xfrm>
          <a:off x="1163276" y="1377388"/>
          <a:ext cx="9763225" cy="5185457"/>
        </p:xfrm>
        <a:graphic>
          <a:graphicData uri="http://schemas.openxmlformats.org/drawingml/2006/table">
            <a:tbl>
              <a:tblPr firstRow="1" bandRow="1">
                <a:tableStyleId>{00A15C55-8517-42AA-B614-E9B94910E393}</a:tableStyleId>
              </a:tblPr>
              <a:tblGrid>
                <a:gridCol w="845392"/>
                <a:gridCol w="6169012"/>
                <a:gridCol w="2748821"/>
              </a:tblGrid>
              <a:tr h="674402">
                <a:tc>
                  <a:txBody>
                    <a:bodyPr/>
                    <a:lstStyle/>
                    <a:p>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tc>
                <a:tc>
                  <a:txBody>
                    <a:bodyPr/>
                    <a:lstStyle/>
                    <a:p>
                      <a:pPr algn="ct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      程     名     稱</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algn="ct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預計月份</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tc>
              </a:tr>
              <a:tr h="902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校園褐根病防治作業</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algn="ct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月</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r>
              <a:tr h="902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太陽能板建置</a:t>
                      </a:r>
                      <a:endParaRPr lang="en-US" altLang="zh-TW"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txBody>
                  <a:tcPr marL="91442" marR="91442" marT="45717" marB="4571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3</a:t>
                      </a:r>
                      <a:r>
                        <a:rPr lang="zh-TW" altLang="en-US"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 </a:t>
                      </a:r>
                      <a:r>
                        <a:rPr lang="en-US" altLang="zh-TW"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r>
                        <a:rPr lang="zh-TW" altLang="en-US"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 </a:t>
                      </a:r>
                      <a:r>
                        <a:rPr lang="en-US" altLang="zh-TW"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6</a:t>
                      </a:r>
                      <a:r>
                        <a:rPr lang="zh-TW" altLang="en-US" sz="3200" b="1" kern="1200" dirty="0" smtClean="0">
                          <a:solidFill>
                            <a:schemeClr val="dk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 月</a:t>
                      </a:r>
                    </a:p>
                  </a:txBody>
                  <a:tcPr marL="91442" marR="91442" marT="45717" marB="45717" anchor="ctr"/>
                </a:tc>
              </a:tr>
              <a:tr h="902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活動中</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電源改善工程</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7</a:t>
                      </a:r>
                      <a:r>
                        <a:rPr kumimoji="0" lang="zh-TW"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en-US" altLang="zh-TW"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en-US" altLang="zh-TW"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8</a:t>
                      </a:r>
                      <a:r>
                        <a:rPr kumimoji="0" lang="zh-TW"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月</a:t>
                      </a:r>
                      <a:endPar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r>
              <a:tr h="902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消防安全設備改善工程</a:t>
                      </a:r>
                      <a:endPar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vMerge="1">
                  <a:txBody>
                    <a:bodyPr/>
                    <a:lstStyle/>
                    <a:p>
                      <a:pPr algn="l"/>
                      <a:endParaRPr lang="zh-TW" altLang="en-US" dirty="0"/>
                    </a:p>
                  </a:txBody>
                  <a:tcPr anchor="ctr"/>
                </a:tc>
              </a:tr>
              <a:tr h="902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教學大樓</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棟</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en-US" altLang="zh-TW" sz="3200" b="1" dirty="0" err="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4F</a:t>
                      </a: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廁所整修工程</a:t>
                      </a:r>
                    </a:p>
                  </a:txBody>
                  <a:tcPr marL="91442" marR="91442" marT="45717" marB="45717"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2" marR="91442" marT="45717" marB="45717" anchor="ctr"/>
                </a:tc>
              </a:tr>
            </a:tbl>
          </a:graphicData>
        </a:graphic>
      </p:graphicFrame>
    </p:spTree>
    <p:extLst>
      <p:ext uri="{BB962C8B-B14F-4D97-AF65-F5344CB8AC3E}">
        <p14:creationId xmlns:p14="http://schemas.microsoft.com/office/powerpoint/2010/main" val="311231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2777153" y="3065277"/>
            <a:ext cx="832731" cy="672075"/>
          </a:xfrm>
          <a:custGeom>
            <a:avLst/>
            <a:gdLst/>
            <a:ahLst/>
            <a:cxnLst/>
            <a:rect l="0" t="0" r="0" b="0"/>
            <a:pathLst>
              <a:path w="120000" h="120000" extrusionOk="0">
                <a:moveTo>
                  <a:pt x="101354" y="66453"/>
                </a:moveTo>
                <a:cubicBezTo>
                  <a:pt x="100598" y="73511"/>
                  <a:pt x="98591" y="80214"/>
                  <a:pt x="95520" y="86122"/>
                </a:cubicBezTo>
                <a:cubicBezTo>
                  <a:pt x="97783" y="87736"/>
                  <a:pt x="100590" y="87907"/>
                  <a:pt x="103087" y="86492"/>
                </a:cubicBezTo>
                <a:cubicBezTo>
                  <a:pt x="106782" y="84398"/>
                  <a:pt x="108800" y="79398"/>
                  <a:pt x="107935" y="74479"/>
                </a:cubicBezTo>
                <a:cubicBezTo>
                  <a:pt x="107207" y="70342"/>
                  <a:pt x="104606" y="67204"/>
                  <a:pt x="101354" y="66453"/>
                </a:cubicBezTo>
                <a:close/>
                <a:moveTo>
                  <a:pt x="101854" y="56084"/>
                </a:moveTo>
                <a:lnTo>
                  <a:pt x="101849" y="56459"/>
                </a:lnTo>
                <a:cubicBezTo>
                  <a:pt x="108623" y="57615"/>
                  <a:pt x="114210" y="63908"/>
                  <a:pt x="115700" y="72383"/>
                </a:cubicBezTo>
                <a:cubicBezTo>
                  <a:pt x="117360" y="81826"/>
                  <a:pt x="113486" y="91427"/>
                  <a:pt x="106393" y="95447"/>
                </a:cubicBezTo>
                <a:cubicBezTo>
                  <a:pt x="101190" y="98396"/>
                  <a:pt x="95285" y="97757"/>
                  <a:pt x="90675" y="94127"/>
                </a:cubicBezTo>
                <a:cubicBezTo>
                  <a:pt x="88053" y="97659"/>
                  <a:pt x="85000" y="100750"/>
                  <a:pt x="81584" y="103294"/>
                </a:cubicBezTo>
                <a:cubicBezTo>
                  <a:pt x="79026" y="105198"/>
                  <a:pt x="76345" y="106736"/>
                  <a:pt x="73557" y="107796"/>
                </a:cubicBezTo>
                <a:lnTo>
                  <a:pt x="119999" y="107772"/>
                </a:lnTo>
                <a:cubicBezTo>
                  <a:pt x="118460" y="114618"/>
                  <a:pt x="92053" y="119999"/>
                  <a:pt x="59997" y="120000"/>
                </a:cubicBezTo>
                <a:cubicBezTo>
                  <a:pt x="28046" y="120000"/>
                  <a:pt x="1683" y="114654"/>
                  <a:pt x="0" y="107833"/>
                </a:cubicBezTo>
                <a:lnTo>
                  <a:pt x="46460" y="107809"/>
                </a:lnTo>
                <a:cubicBezTo>
                  <a:pt x="43670" y="106752"/>
                  <a:pt x="40986" y="105215"/>
                  <a:pt x="38425" y="103312"/>
                </a:cubicBezTo>
                <a:cubicBezTo>
                  <a:pt x="25142" y="93436"/>
                  <a:pt x="17337" y="75288"/>
                  <a:pt x="18129" y="56119"/>
                </a:cubicBezTo>
                <a:close/>
                <a:moveTo>
                  <a:pt x="48308" y="9068"/>
                </a:moveTo>
                <a:cubicBezTo>
                  <a:pt x="43763" y="13076"/>
                  <a:pt x="40804" y="13861"/>
                  <a:pt x="41078" y="19597"/>
                </a:cubicBezTo>
                <a:cubicBezTo>
                  <a:pt x="42114" y="28790"/>
                  <a:pt x="55431" y="27769"/>
                  <a:pt x="54374" y="37774"/>
                </a:cubicBezTo>
                <a:cubicBezTo>
                  <a:pt x="52789" y="43196"/>
                  <a:pt x="50633" y="44374"/>
                  <a:pt x="44038" y="47308"/>
                </a:cubicBezTo>
                <a:cubicBezTo>
                  <a:pt x="48287" y="43693"/>
                  <a:pt x="49491" y="41415"/>
                  <a:pt x="49365" y="36386"/>
                </a:cubicBezTo>
                <a:cubicBezTo>
                  <a:pt x="49365" y="29078"/>
                  <a:pt x="40317" y="28162"/>
                  <a:pt x="37020" y="22269"/>
                </a:cubicBezTo>
                <a:cubicBezTo>
                  <a:pt x="34145" y="16821"/>
                  <a:pt x="38500" y="12630"/>
                  <a:pt x="48308" y="9068"/>
                </a:cubicBezTo>
                <a:close/>
                <a:moveTo>
                  <a:pt x="78518" y="3606"/>
                </a:moveTo>
                <a:cubicBezTo>
                  <a:pt x="73324" y="8185"/>
                  <a:pt x="69942" y="9083"/>
                  <a:pt x="70256" y="15639"/>
                </a:cubicBezTo>
                <a:cubicBezTo>
                  <a:pt x="71440" y="26145"/>
                  <a:pt x="86660" y="24978"/>
                  <a:pt x="85452" y="36412"/>
                </a:cubicBezTo>
                <a:cubicBezTo>
                  <a:pt x="83640" y="42608"/>
                  <a:pt x="81176" y="43955"/>
                  <a:pt x="73638" y="47308"/>
                </a:cubicBezTo>
                <a:cubicBezTo>
                  <a:pt x="78494" y="43177"/>
                  <a:pt x="79871" y="40573"/>
                  <a:pt x="79726" y="34826"/>
                </a:cubicBezTo>
                <a:cubicBezTo>
                  <a:pt x="79726" y="26474"/>
                  <a:pt x="69387" y="25427"/>
                  <a:pt x="65618" y="18692"/>
                </a:cubicBezTo>
                <a:cubicBezTo>
                  <a:pt x="62332" y="12466"/>
                  <a:pt x="67309" y="7676"/>
                  <a:pt x="78518" y="3606"/>
                </a:cubicBezTo>
                <a:close/>
                <a:moveTo>
                  <a:pt x="63637" y="0"/>
                </a:moveTo>
                <a:cubicBezTo>
                  <a:pt x="57446" y="5458"/>
                  <a:pt x="53415" y="6529"/>
                  <a:pt x="53789" y="14343"/>
                </a:cubicBezTo>
                <a:cubicBezTo>
                  <a:pt x="55200" y="26866"/>
                  <a:pt x="73341" y="25474"/>
                  <a:pt x="71902" y="39104"/>
                </a:cubicBezTo>
                <a:cubicBezTo>
                  <a:pt x="69742" y="46489"/>
                  <a:pt x="66805" y="48095"/>
                  <a:pt x="57821" y="52091"/>
                </a:cubicBezTo>
                <a:cubicBezTo>
                  <a:pt x="63608" y="47167"/>
                  <a:pt x="65250" y="44063"/>
                  <a:pt x="65077" y="37213"/>
                </a:cubicBezTo>
                <a:cubicBezTo>
                  <a:pt x="65077" y="27258"/>
                  <a:pt x="52753" y="26010"/>
                  <a:pt x="48260" y="17982"/>
                </a:cubicBezTo>
                <a:cubicBezTo>
                  <a:pt x="44344" y="10561"/>
                  <a:pt x="50276" y="4852"/>
                  <a:pt x="63637" y="0"/>
                </a:cubicBezTo>
                <a:close/>
              </a:path>
            </a:pathLst>
          </a:custGeom>
          <a:solidFill>
            <a:srgbClr val="A5A5A5"/>
          </a:solidFill>
          <a:ln>
            <a:noFill/>
          </a:ln>
        </p:spPr>
        <p:txBody>
          <a:bodyPr wrap="square" lIns="121900" tIns="60933" rIns="121900" bIns="60933" anchor="ctr" anchorCtr="0">
            <a:noAutofit/>
          </a:bodyPr>
          <a:lstStyle/>
          <a:p>
            <a:pPr algn="ctr">
              <a:buSzPct val="25000"/>
            </a:pPr>
            <a:endParaRPr sz="2400" kern="0">
              <a:solidFill>
                <a:srgbClr val="FFFFFF"/>
              </a:solidFill>
              <a:cs typeface="Arial"/>
              <a:sym typeface="Arial"/>
            </a:endParaRPr>
          </a:p>
        </p:txBody>
      </p:sp>
      <p:sp>
        <p:nvSpPr>
          <p:cNvPr id="196" name="Shape 196"/>
          <p:cNvSpPr txBox="1">
            <a:spLocks noGrp="1"/>
          </p:cNvSpPr>
          <p:nvPr>
            <p:ph type="title"/>
          </p:nvPr>
        </p:nvSpPr>
        <p:spPr>
          <a:xfrm>
            <a:off x="5739745" y="2872367"/>
            <a:ext cx="6084800" cy="816000"/>
          </a:xfrm>
          <a:prstGeom prst="rect">
            <a:avLst/>
          </a:prstGeom>
        </p:spPr>
        <p:txBody>
          <a:bodyPr vert="horz" wrap="square" lIns="121900" tIns="121900" rIns="121900" bIns="121900" rtlCol="0" anchor="ctr" anchorCtr="0">
            <a:noAutofit/>
          </a:bodyPr>
          <a:lstStyle/>
          <a:p>
            <a:r>
              <a:rPr lang="zh-TW" altLang="en-US" b="1" dirty="0" smtClean="0">
                <a:solidFill>
                  <a:srgbClr val="595959"/>
                </a:solidFill>
                <a:latin typeface="jf金萱 七分糖" panose="020B0800000000000000" pitchFamily="34" charset="-120"/>
                <a:ea typeface="jf金萱 七分糖" panose="020B0800000000000000" pitchFamily="34" charset="-120"/>
              </a:rPr>
              <a:t>輔導室</a:t>
            </a:r>
            <a:endParaRPr lang="en" b="1" dirty="0">
              <a:solidFill>
                <a:srgbClr val="595959"/>
              </a:solidFill>
              <a:latin typeface="jf金萱 七分糖" panose="020B0800000000000000" pitchFamily="34" charset="-120"/>
              <a:ea typeface="jf金萱 七分糖" panose="020B0800000000000000" pitchFamily="34" charset="-120"/>
            </a:endParaRPr>
          </a:p>
        </p:txBody>
      </p:sp>
      <p:sp>
        <p:nvSpPr>
          <p:cNvPr id="197" name="Shape 197"/>
          <p:cNvSpPr txBox="1">
            <a:spLocks noGrp="1"/>
          </p:cNvSpPr>
          <p:nvPr>
            <p:ph type="subTitle" idx="1"/>
          </p:nvPr>
        </p:nvSpPr>
        <p:spPr>
          <a:xfrm>
            <a:off x="5727733" y="3612767"/>
            <a:ext cx="6077200" cy="416000"/>
          </a:xfrm>
          <a:prstGeom prst="rect">
            <a:avLst/>
          </a:prstGeom>
        </p:spPr>
        <p:txBody>
          <a:bodyPr vert="horz" wrap="square" lIns="121900" tIns="121900" rIns="121900" bIns="121900" rtlCol="0" anchor="ctr" anchorCtr="0">
            <a:noAutofit/>
          </a:bodyPr>
          <a:lstStyle/>
          <a:p>
            <a:pPr>
              <a:buClr>
                <a:srgbClr val="595959"/>
              </a:buClr>
              <a:buSzPct val="25000"/>
            </a:pPr>
            <a:r>
              <a:rPr lang="en-US" altLang="zh-TW" dirty="0">
                <a:solidFill>
                  <a:srgbClr val="595959"/>
                </a:solidFill>
              </a:rPr>
              <a:t>Counselors’ Office</a:t>
            </a:r>
            <a:endParaRPr lang="en" dirty="0">
              <a:solidFill>
                <a:srgbClr val="595959"/>
              </a:solidFill>
            </a:endParaRPr>
          </a:p>
        </p:txBody>
      </p:sp>
      <p:pic>
        <p:nvPicPr>
          <p:cNvPr id="5" name="圖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965" y="4028767"/>
            <a:ext cx="2428516" cy="1821387"/>
          </a:xfrm>
          <a:prstGeom prst="rect">
            <a:avLst/>
          </a:prstGeom>
        </p:spPr>
      </p:pic>
    </p:spTree>
    <p:extLst>
      <p:ext uri="{BB962C8B-B14F-4D97-AF65-F5344CB8AC3E}">
        <p14:creationId xmlns:p14="http://schemas.microsoft.com/office/powerpoint/2010/main" val="22369419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6434" y="365126"/>
            <a:ext cx="10028767" cy="753460"/>
          </a:xfrm>
          <a:solidFill>
            <a:srgbClr val="78C1AC"/>
          </a:solidFill>
        </p:spPr>
        <p:txBody>
          <a:bodyPr/>
          <a:lstStyle/>
          <a:p>
            <a:pPr>
              <a:lnSpc>
                <a:spcPct val="150000"/>
              </a:lnSpc>
            </a:pPr>
            <a:r>
              <a:rPr lang="zh-TW" altLang="en-US" sz="2800" dirty="0">
                <a:solidFill>
                  <a:srgbClr val="FFFF00"/>
                </a:solidFill>
                <a:latin typeface="凝書體 2.0 Regular" panose="020B0500000000000000" pitchFamily="34" charset="-120"/>
                <a:ea typeface="凝書體 2.0 Regular" panose="020B0500000000000000" pitchFamily="34" charset="-120"/>
              </a:rPr>
              <a:t>一、認輔人員儲備研習 </a:t>
            </a:r>
            <a:r>
              <a:rPr lang="en-US" altLang="zh-TW" sz="2800" dirty="0">
                <a:solidFill>
                  <a:srgbClr val="FFFF00"/>
                </a:solidFill>
                <a:latin typeface="凝書體 2.0 Regular" panose="020B0500000000000000" pitchFamily="34" charset="-120"/>
                <a:ea typeface="凝書體 2.0 Regular" panose="020B0500000000000000" pitchFamily="34" charset="-120"/>
              </a:rPr>
              <a:t>/ </a:t>
            </a:r>
            <a:r>
              <a:rPr lang="zh-TW" altLang="en-US" sz="2800" dirty="0">
                <a:solidFill>
                  <a:srgbClr val="FFFF00"/>
                </a:solidFill>
                <a:latin typeface="凝書體 2.0 Regular" panose="020B0500000000000000" pitchFamily="34" charset="-120"/>
                <a:ea typeface="凝書體 2.0 Regular" panose="020B0500000000000000" pitchFamily="34" charset="-120"/>
              </a:rPr>
              <a:t>親職講座報名</a:t>
            </a:r>
          </a:p>
        </p:txBody>
      </p:sp>
      <p:pic>
        <p:nvPicPr>
          <p:cNvPr id="6" name="圖片 5"/>
          <p:cNvPicPr>
            <a:picLocks noChangeAspect="1"/>
          </p:cNvPicPr>
          <p:nvPr/>
        </p:nvPicPr>
        <p:blipFill>
          <a:blip r:embed="rId2"/>
          <a:stretch>
            <a:fillRect/>
          </a:stretch>
        </p:blipFill>
        <p:spPr>
          <a:xfrm>
            <a:off x="2092843" y="1442623"/>
            <a:ext cx="8035947" cy="5415377"/>
          </a:xfrm>
          <a:prstGeom prst="rect">
            <a:avLst/>
          </a:prstGeom>
        </p:spPr>
      </p:pic>
    </p:spTree>
    <p:extLst>
      <p:ext uri="{BB962C8B-B14F-4D97-AF65-F5344CB8AC3E}">
        <p14:creationId xmlns:p14="http://schemas.microsoft.com/office/powerpoint/2010/main" val="28774968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6"/>
            <a:ext cx="10515600" cy="735706"/>
          </a:xfrm>
          <a:solidFill>
            <a:srgbClr val="78C1AC"/>
          </a:solidFill>
        </p:spPr>
        <p:txBody>
          <a:bodyPr/>
          <a:lstStyle/>
          <a:p>
            <a:pPr>
              <a:lnSpc>
                <a:spcPct val="150000"/>
              </a:lnSpc>
            </a:pPr>
            <a:r>
              <a:rPr lang="zh-TW" altLang="en-US" sz="2800" dirty="0">
                <a:solidFill>
                  <a:srgbClr val="FFFF00"/>
                </a:solidFill>
                <a:latin typeface="凝書體 2.0 Regular" panose="020B0500000000000000" pitchFamily="34" charset="-120"/>
                <a:ea typeface="凝書體 2.0 Regular" panose="020B0500000000000000" pitchFamily="34" charset="-120"/>
              </a:rPr>
              <a:t>二、「實踐愛團體」</a:t>
            </a:r>
          </a:p>
        </p:txBody>
      </p:sp>
      <p:sp>
        <p:nvSpPr>
          <p:cNvPr id="5" name="文字版面配置區 4"/>
          <p:cNvSpPr>
            <a:spLocks noGrp="1"/>
          </p:cNvSpPr>
          <p:nvPr>
            <p:ph type="body" idx="1"/>
          </p:nvPr>
        </p:nvSpPr>
        <p:spPr/>
        <p:txBody>
          <a:bodyPr/>
          <a:lstStyle/>
          <a:p>
            <a:r>
              <a:rPr lang="zh-TW" altLang="en-US" dirty="0" smtClean="0"/>
              <a:t>多元能力開發</a:t>
            </a:r>
            <a:endParaRPr lang="zh-TW" altLang="en-US" dirty="0"/>
          </a:p>
        </p:txBody>
      </p:sp>
      <p:sp>
        <p:nvSpPr>
          <p:cNvPr id="7" name="文字版面配置區 6"/>
          <p:cNvSpPr>
            <a:spLocks noGrp="1"/>
          </p:cNvSpPr>
          <p:nvPr>
            <p:ph type="body" sz="quarter" idx="3"/>
          </p:nvPr>
        </p:nvSpPr>
        <p:spPr/>
        <p:txBody>
          <a:bodyPr/>
          <a:lstStyle/>
          <a:p>
            <a:r>
              <a:rPr lang="zh-TW" altLang="en-US" dirty="0" smtClean="0"/>
              <a:t>小團體輔導</a:t>
            </a:r>
            <a:endParaRPr lang="zh-TW" altLang="en-US" dirty="0"/>
          </a:p>
        </p:txBody>
      </p:sp>
      <p:pic>
        <p:nvPicPr>
          <p:cNvPr id="11" name="圖片 10"/>
          <p:cNvPicPr>
            <a:picLocks noChangeAspect="1"/>
          </p:cNvPicPr>
          <p:nvPr/>
        </p:nvPicPr>
        <p:blipFill>
          <a:blip r:embed="rId2"/>
          <a:stretch>
            <a:fillRect/>
          </a:stretch>
        </p:blipFill>
        <p:spPr>
          <a:xfrm>
            <a:off x="839788" y="2761163"/>
            <a:ext cx="5157787" cy="3684588"/>
          </a:xfrm>
          <a:prstGeom prst="rect">
            <a:avLst/>
          </a:prstGeom>
        </p:spPr>
      </p:pic>
      <p:pic>
        <p:nvPicPr>
          <p:cNvPr id="13" name="圖片 12"/>
          <p:cNvPicPr>
            <a:picLocks noChangeAspect="1"/>
          </p:cNvPicPr>
          <p:nvPr/>
        </p:nvPicPr>
        <p:blipFill>
          <a:blip r:embed="rId3"/>
          <a:stretch>
            <a:fillRect/>
          </a:stretch>
        </p:blipFill>
        <p:spPr>
          <a:xfrm>
            <a:off x="6172200" y="2761163"/>
            <a:ext cx="4786745" cy="3684588"/>
          </a:xfrm>
          <a:prstGeom prst="rect">
            <a:avLst/>
          </a:prstGeom>
        </p:spPr>
      </p:pic>
      <p:pic>
        <p:nvPicPr>
          <p:cNvPr id="16" name="內容版面配置區 15"/>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3417066" y="1746726"/>
            <a:ext cx="1680758" cy="1260000"/>
          </a:xfrm>
        </p:spPr>
      </p:pic>
      <p:pic>
        <p:nvPicPr>
          <p:cNvPr id="15" name="內容版面配置區 1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257445" y="2575425"/>
            <a:ext cx="1680758" cy="1260000"/>
          </a:xfrm>
        </p:spPr>
      </p:pic>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945" y="4974491"/>
            <a:ext cx="1440000" cy="1080000"/>
          </a:xfrm>
          <a:prstGeom prst="rect">
            <a:avLst/>
          </a:prstGeom>
        </p:spPr>
      </p:pic>
    </p:spTree>
    <p:extLst>
      <p:ext uri="{BB962C8B-B14F-4D97-AF65-F5344CB8AC3E}">
        <p14:creationId xmlns:p14="http://schemas.microsoft.com/office/powerpoint/2010/main" val="23386466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a:solidFill>
                  <a:srgbClr val="FFFF00"/>
                </a:solidFill>
                <a:latin typeface="凝書體 2.0 Regular" panose="020B0500000000000000" pitchFamily="34" charset="-120"/>
                <a:ea typeface="凝書體 2.0 Regular" panose="020B0500000000000000" pitchFamily="34" charset="-120"/>
              </a:rPr>
              <a:t>三</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、輔導教育相關活動</a:t>
            </a:r>
            <a:endParaRPr lang="zh-TW" altLang="en-US" sz="2800" dirty="0">
              <a:solidFill>
                <a:srgbClr val="FFFF00"/>
              </a:solidFill>
              <a:latin typeface="凝書體 2.0 Regular" panose="020B0500000000000000" pitchFamily="34" charset="-120"/>
              <a:ea typeface="凝書體 2.0 Regular" panose="020B0500000000000000" pitchFamily="34" charset="-120"/>
            </a:endParaRP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820" y="2904622"/>
            <a:ext cx="2698782" cy="3600000"/>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546" y="4344622"/>
            <a:ext cx="2881300" cy="2160000"/>
          </a:xfrm>
          <a:prstGeom prst="rect">
            <a:avLst/>
          </a:prstGeom>
        </p:spPr>
      </p:pic>
      <p:sp>
        <p:nvSpPr>
          <p:cNvPr id="10" name="內容版面配置區 9"/>
          <p:cNvSpPr>
            <a:spLocks noGrp="1"/>
          </p:cNvSpPr>
          <p:nvPr>
            <p:ph idx="1"/>
          </p:nvPr>
        </p:nvSpPr>
        <p:spPr/>
        <p:txBody>
          <a:bodyPr/>
          <a:lstStyle/>
          <a:p>
            <a:r>
              <a:rPr lang="zh-TW" altLang="en-US" dirty="0" smtClean="0"/>
              <a:t>家庭教育、生命教育、性平教育、多元文化、樂齡學堂</a:t>
            </a:r>
            <a:endParaRPr lang="en-US" altLang="zh-TW" dirty="0" smtClean="0"/>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58" y="4344622"/>
            <a:ext cx="2881300" cy="2160000"/>
          </a:xfrm>
          <a:prstGeom prst="rect">
            <a:avLst/>
          </a:prstGeom>
        </p:spPr>
      </p:pic>
      <p:pic>
        <p:nvPicPr>
          <p:cNvPr id="11" name="內容版面配置區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7307" y="2524715"/>
            <a:ext cx="2881300" cy="2160000"/>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226" y="2524715"/>
            <a:ext cx="2881300" cy="2160000"/>
          </a:xfrm>
          <a:prstGeom prst="rect">
            <a:avLst/>
          </a:prstGeom>
        </p:spPr>
      </p:pic>
    </p:spTree>
    <p:extLst>
      <p:ext uri="{BB962C8B-B14F-4D97-AF65-F5344CB8AC3E}">
        <p14:creationId xmlns:p14="http://schemas.microsoft.com/office/powerpoint/2010/main" val="10528726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smtClean="0">
                <a:solidFill>
                  <a:srgbClr val="FFFF00"/>
                </a:solidFill>
                <a:latin typeface="凝書體 2.0 Regular" panose="020B0500000000000000" pitchFamily="34" charset="-120"/>
                <a:ea typeface="凝書體 2.0 Regular" panose="020B0500000000000000" pitchFamily="34" charset="-120"/>
              </a:rPr>
              <a:t>四、「</a:t>
            </a:r>
            <a:r>
              <a:rPr lang="zh-TW" altLang="en-US" sz="2800" dirty="0">
                <a:solidFill>
                  <a:srgbClr val="FFFF00"/>
                </a:solidFill>
                <a:latin typeface="凝書體 2.0 Regular" panose="020B0500000000000000" pitchFamily="34" charset="-120"/>
                <a:ea typeface="凝書體 2.0 Regular" panose="020B0500000000000000" pitchFamily="34" charset="-120"/>
              </a:rPr>
              <a:t>國中合作式技藝教育課程」</a:t>
            </a:r>
          </a:p>
        </p:txBody>
      </p:sp>
      <p:pic>
        <p:nvPicPr>
          <p:cNvPr id="4" name="圖片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73693"/>
            <a:ext cx="10515599" cy="4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404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a:solidFill>
                  <a:srgbClr val="FFFF00"/>
                </a:solidFill>
                <a:latin typeface="凝書體 2.0 Regular" panose="020B0500000000000000" pitchFamily="34" charset="-120"/>
                <a:ea typeface="凝書體 2.0 Regular" panose="020B0500000000000000" pitchFamily="34" charset="-120"/>
              </a:rPr>
              <a:t>五</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a:t>
            </a:r>
            <a:r>
              <a:rPr lang="zh-TW" altLang="en-US" sz="2800" dirty="0">
                <a:solidFill>
                  <a:srgbClr val="FFFF00"/>
                </a:solidFill>
                <a:latin typeface="凝書體 2.0 Regular" panose="020B0500000000000000" pitchFamily="34" charset="-120"/>
                <a:ea typeface="凝書體 2.0 Regular" panose="020B0500000000000000" pitchFamily="34" charset="-120"/>
              </a:rPr>
              <a:t>職業達人講座」</a:t>
            </a:r>
          </a:p>
        </p:txBody>
      </p:sp>
      <p:sp>
        <p:nvSpPr>
          <p:cNvPr id="3" name="內容版面配置區 2"/>
          <p:cNvSpPr>
            <a:spLocks noGrp="1"/>
          </p:cNvSpPr>
          <p:nvPr>
            <p:ph idx="1"/>
          </p:nvPr>
        </p:nvSpPr>
        <p:spPr/>
        <p:txBody>
          <a:bodyPr/>
          <a:lstStyle/>
          <a:p>
            <a:pPr>
              <a:lnSpc>
                <a:spcPct val="150000"/>
              </a:lnSpc>
              <a:buFont typeface="Wingdings" panose="05000000000000000000" pitchFamily="2" charset="2"/>
              <a:buChar char="u"/>
            </a:pPr>
            <a:r>
              <a:rPr lang="en-US" altLang="zh-TW" dirty="0" smtClean="0">
                <a:solidFill>
                  <a:srgbClr val="000000"/>
                </a:solidFill>
                <a:ea typeface="標楷體" panose="03000509000000000000" pitchFamily="65" charset="-120"/>
              </a:rPr>
              <a:t>4/</a:t>
            </a:r>
            <a:r>
              <a:rPr lang="en-US" altLang="zh-TW" dirty="0" smtClean="0">
                <a:ea typeface="標楷體" panose="03000509000000000000" pitchFamily="65" charset="-120"/>
              </a:rPr>
              <a:t>22</a:t>
            </a:r>
            <a:r>
              <a:rPr lang="zh-TW" altLang="zh-TW" dirty="0" smtClean="0">
                <a:solidFill>
                  <a:srgbClr val="000000"/>
                </a:solidFill>
                <a:ea typeface="標楷體" panose="03000509000000000000" pitchFamily="65" charset="-120"/>
                <a:cs typeface="Times New Roman" panose="02020603050405020304" pitchFamily="18" charset="0"/>
              </a:rPr>
              <a:t>（</a:t>
            </a:r>
            <a:r>
              <a:rPr lang="zh-TW" altLang="zh-TW" dirty="0">
                <a:solidFill>
                  <a:srgbClr val="000000"/>
                </a:solidFill>
                <a:ea typeface="標楷體" panose="03000509000000000000" pitchFamily="65" charset="-120"/>
                <a:cs typeface="Times New Roman" panose="02020603050405020304" pitchFamily="18" charset="0"/>
              </a:rPr>
              <a:t>五）下午</a:t>
            </a:r>
            <a:r>
              <a:rPr lang="en-US" altLang="zh-TW" dirty="0">
                <a:solidFill>
                  <a:srgbClr val="000000"/>
                </a:solidFill>
                <a:ea typeface="標楷體" panose="03000509000000000000" pitchFamily="65" charset="-120"/>
                <a:cs typeface="Times New Roman" panose="02020603050405020304" pitchFamily="18" charset="0"/>
              </a:rPr>
              <a:t> </a:t>
            </a:r>
            <a:r>
              <a:rPr lang="zh-TW" altLang="en-US" dirty="0">
                <a:solidFill>
                  <a:srgbClr val="000000"/>
                </a:solidFill>
                <a:ea typeface="標楷體" panose="03000509000000000000" pitchFamily="65" charset="-120"/>
                <a:cs typeface="Times New Roman" panose="02020603050405020304" pitchFamily="18" charset="0"/>
              </a:rPr>
              <a:t>，第五、六節</a:t>
            </a:r>
            <a:endParaRPr lang="en-US" altLang="zh-TW" dirty="0">
              <a:solidFill>
                <a:srgbClr val="000000"/>
              </a:solidFill>
              <a:ea typeface="標楷體" panose="03000509000000000000" pitchFamily="65" charset="-120"/>
              <a:cs typeface="Times New Roman" panose="02020603050405020304" pitchFamily="18" charset="0"/>
            </a:endParaRPr>
          </a:p>
          <a:p>
            <a:pPr>
              <a:lnSpc>
                <a:spcPct val="150000"/>
              </a:lnSpc>
              <a:buFont typeface="Wingdings" panose="05000000000000000000" pitchFamily="2" charset="2"/>
              <a:buChar char="u"/>
            </a:pPr>
            <a:r>
              <a:rPr lang="zh-TW" altLang="zh-TW" dirty="0">
                <a:solidFill>
                  <a:srgbClr val="000000"/>
                </a:solidFill>
                <a:ea typeface="標楷體" panose="03000509000000000000" pitchFamily="65" charset="-120"/>
                <a:cs typeface="Times New Roman" panose="02020603050405020304" pitchFamily="18" charset="0"/>
              </a:rPr>
              <a:t>辦理八年級全體學生職業達人講座</a:t>
            </a:r>
            <a:endParaRPr lang="en-US" altLang="zh-TW" dirty="0">
              <a:solidFill>
                <a:srgbClr val="000000"/>
              </a:solidFill>
              <a:ea typeface="標楷體" panose="03000509000000000000" pitchFamily="65" charset="-120"/>
              <a:cs typeface="Times New Roman" panose="02020603050405020304" pitchFamily="18" charset="0"/>
            </a:endParaRPr>
          </a:p>
          <a:p>
            <a:pPr>
              <a:lnSpc>
                <a:spcPct val="150000"/>
              </a:lnSpc>
              <a:buFont typeface="Wingdings" panose="05000000000000000000" pitchFamily="2" charset="2"/>
              <a:buChar char="u"/>
            </a:pPr>
            <a:r>
              <a:rPr lang="zh-TW" altLang="zh-TW" dirty="0">
                <a:solidFill>
                  <a:srgbClr val="000000"/>
                </a:solidFill>
                <a:ea typeface="標楷體" panose="03000509000000000000" pitchFamily="65" charset="-120"/>
                <a:cs typeface="Times New Roman" panose="02020603050405020304" pitchFamily="18" charset="0"/>
              </a:rPr>
              <a:t>共計</a:t>
            </a:r>
            <a:r>
              <a:rPr lang="en-US" altLang="zh-TW" sz="2400" dirty="0">
                <a:solidFill>
                  <a:srgbClr val="000000"/>
                </a:solidFill>
                <a:ea typeface="標楷體" panose="03000509000000000000" pitchFamily="65" charset="-120"/>
              </a:rPr>
              <a:t>4</a:t>
            </a:r>
            <a:r>
              <a:rPr lang="zh-TW" altLang="zh-TW" sz="2400" dirty="0">
                <a:solidFill>
                  <a:srgbClr val="000000"/>
                </a:solidFill>
                <a:ea typeface="標楷體" panose="03000509000000000000" pitchFamily="65" charset="-120"/>
              </a:rPr>
              <a:t>場</a:t>
            </a:r>
            <a:endParaRPr lang="zh-TW" altLang="en-US" sz="2400" dirty="0">
              <a:solidFill>
                <a:srgbClr val="000000"/>
              </a:solidFill>
            </a:endParaRPr>
          </a:p>
          <a:p>
            <a:endParaRPr lang="zh-TW" altLang="en-US" dirty="0"/>
          </a:p>
        </p:txBody>
      </p:sp>
      <p:pic>
        <p:nvPicPr>
          <p:cNvPr id="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0841" y="1356873"/>
            <a:ext cx="3913495" cy="52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2878" y="3258106"/>
            <a:ext cx="4418821" cy="331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7590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a:solidFill>
                  <a:srgbClr val="FFFF00"/>
                </a:solidFill>
                <a:latin typeface="凝書體 2.0 Regular" panose="020B0500000000000000" pitchFamily="34" charset="-120"/>
                <a:ea typeface="凝書體 2.0 Regular" panose="020B0500000000000000" pitchFamily="34" charset="-120"/>
              </a:rPr>
              <a:t>六</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a:t>
            </a:r>
            <a:r>
              <a:rPr lang="zh-TW" altLang="en-US" sz="2800" dirty="0">
                <a:solidFill>
                  <a:srgbClr val="FFFF00"/>
                </a:solidFill>
                <a:latin typeface="凝書體 2.0 Regular" panose="020B0500000000000000" pitchFamily="34" charset="-120"/>
                <a:ea typeface="凝書體 2.0 Regular" panose="020B0500000000000000" pitchFamily="34" charset="-120"/>
              </a:rPr>
              <a:t>英語資優班」訓練紮實</a:t>
            </a:r>
          </a:p>
        </p:txBody>
      </p:sp>
      <p:sp>
        <p:nvSpPr>
          <p:cNvPr id="3" name="內容版面配置區 2"/>
          <p:cNvSpPr>
            <a:spLocks noGrp="1"/>
          </p:cNvSpPr>
          <p:nvPr>
            <p:ph idx="1"/>
          </p:nvPr>
        </p:nvSpPr>
        <p:spPr/>
        <p:txBody>
          <a:bodyPr/>
          <a:lstStyle/>
          <a:p>
            <a:r>
              <a:rPr lang="zh-TW" altLang="en-US" dirty="0">
                <a:solidFill>
                  <a:srgbClr val="C00000"/>
                </a:solidFill>
                <a:latin typeface="標楷體" panose="03000509000000000000" pitchFamily="65" charset="-120"/>
                <a:ea typeface="標楷體" panose="03000509000000000000" pitchFamily="65" charset="-120"/>
              </a:rPr>
              <a:t>演講比賽、看圖寫作比賽、外師講座</a:t>
            </a:r>
            <a:endParaRPr lang="zh-TW" altLang="en-US" dirty="0"/>
          </a:p>
        </p:txBody>
      </p:sp>
      <p:pic>
        <p:nvPicPr>
          <p:cNvPr id="4" name="內容版面配置區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806286" y="2529482"/>
            <a:ext cx="3095625" cy="2320925"/>
          </a:xfrm>
          <a:prstGeom prst="rect">
            <a:avLst/>
          </a:prstGeom>
        </p:spPr>
      </p:pic>
      <p:pic>
        <p:nvPicPr>
          <p:cNvPr id="5"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09675"/>
            <a:ext cx="28749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1838" y="4534694"/>
            <a:ext cx="295751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6413" y="1786731"/>
            <a:ext cx="322738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a:spLocks noChangeArrowheads="1"/>
          </p:cNvSpPr>
          <p:nvPr/>
        </p:nvSpPr>
        <p:spPr bwMode="auto">
          <a:xfrm>
            <a:off x="1518930" y="3858813"/>
            <a:ext cx="19573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en-US" sz="2100" dirty="0">
                <a:solidFill>
                  <a:srgbClr val="0000FF"/>
                </a:solidFill>
                <a:latin typeface="標楷體" panose="03000509000000000000" pitchFamily="65" charset="-120"/>
                <a:ea typeface="標楷體" panose="03000509000000000000" pitchFamily="65" charset="-120"/>
              </a:rPr>
              <a:t>互動熱絡</a:t>
            </a:r>
          </a:p>
        </p:txBody>
      </p:sp>
      <p:sp>
        <p:nvSpPr>
          <p:cNvPr id="9" name="文字方塊 8"/>
          <p:cNvSpPr txBox="1">
            <a:spLocks noChangeArrowheads="1"/>
          </p:cNvSpPr>
          <p:nvPr/>
        </p:nvSpPr>
        <p:spPr bwMode="auto">
          <a:xfrm>
            <a:off x="4610841" y="5155207"/>
            <a:ext cx="19573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en-US" sz="2100" dirty="0">
                <a:solidFill>
                  <a:srgbClr val="0000FF"/>
                </a:solidFill>
                <a:latin typeface="標楷體" panose="03000509000000000000" pitchFamily="65" charset="-120"/>
                <a:ea typeface="標楷體" panose="03000509000000000000" pitchFamily="65" charset="-120"/>
              </a:rPr>
              <a:t>台風穩健</a:t>
            </a:r>
          </a:p>
        </p:txBody>
      </p:sp>
      <p:sp>
        <p:nvSpPr>
          <p:cNvPr id="10" name="文字方塊 9"/>
          <p:cNvSpPr txBox="1">
            <a:spLocks noChangeArrowheads="1"/>
          </p:cNvSpPr>
          <p:nvPr/>
        </p:nvSpPr>
        <p:spPr bwMode="auto">
          <a:xfrm>
            <a:off x="10180330" y="6007894"/>
            <a:ext cx="19319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en-US" sz="2100">
                <a:solidFill>
                  <a:srgbClr val="0000FF"/>
                </a:solidFill>
                <a:latin typeface="標楷體" panose="03000509000000000000" pitchFamily="65" charset="-120"/>
                <a:ea typeface="標楷體" panose="03000509000000000000" pitchFamily="65" charset="-120"/>
              </a:rPr>
              <a:t>下筆爽颯</a:t>
            </a:r>
          </a:p>
        </p:txBody>
      </p:sp>
      <p:sp>
        <p:nvSpPr>
          <p:cNvPr id="11" name="文字方塊 10"/>
          <p:cNvSpPr txBox="1">
            <a:spLocks noChangeArrowheads="1"/>
          </p:cNvSpPr>
          <p:nvPr/>
        </p:nvSpPr>
        <p:spPr bwMode="auto">
          <a:xfrm>
            <a:off x="10180330" y="4169569"/>
            <a:ext cx="193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en-US" sz="2100">
                <a:solidFill>
                  <a:srgbClr val="0000FF"/>
                </a:solidFill>
                <a:latin typeface="標楷體" panose="03000509000000000000" pitchFamily="65" charset="-120"/>
                <a:ea typeface="標楷體" panose="03000509000000000000" pitchFamily="65" charset="-120"/>
              </a:rPr>
              <a:t>深思熟慮</a:t>
            </a:r>
          </a:p>
        </p:txBody>
      </p:sp>
    </p:spTree>
    <p:extLst>
      <p:ext uri="{BB962C8B-B14F-4D97-AF65-F5344CB8AC3E}">
        <p14:creationId xmlns:p14="http://schemas.microsoft.com/office/powerpoint/2010/main" val="25972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8127" y="1638071"/>
            <a:ext cx="9974785" cy="4453270"/>
          </a:xfrm>
          <a:prstGeom prst="rect">
            <a:avLst/>
          </a:prstGeom>
        </p:spPr>
        <p:txBody>
          <a:bodyPr wrap="square">
            <a:spAutoFit/>
          </a:bodyPr>
          <a:lstStyle/>
          <a:p>
            <a:pPr marL="609600">
              <a:lnSpc>
                <a:spcPct val="150000"/>
              </a:lnSpc>
              <a:defRPr/>
            </a:pPr>
            <a:r>
              <a:rPr lang="zh-TW" altLang="en-US" sz="3200" kern="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     </a:t>
            </a:r>
            <a:r>
              <a:rPr lang="zh-TW" altLang="zh-TW" sz="3200" kern="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學校辦理學生定期評量時，對於准假缺考者，應於銷假後立即補行評量，並於學期成績結算前完成。無故缺考者，不得補行評量，其成績以零分計算。</a:t>
            </a:r>
            <a:r>
              <a:rPr lang="zh-TW" altLang="zh-TW" sz="3200" u="sng" kern="0" dirty="0">
                <a:solidFill>
                  <a:srgbClr val="FF0000"/>
                </a:solidFill>
                <a:latin typeface="jf金萱 七分糖" panose="020B0800000000000000" pitchFamily="34" charset="-120"/>
                <a:ea typeface="jf金萱 七分糖" panose="020B0800000000000000" pitchFamily="34" charset="-120"/>
                <a:cs typeface="標楷體" panose="03000509000000000000" pitchFamily="65" charset="-120"/>
              </a:rPr>
              <a:t>補行評量成績以實得分數計算為原則。</a:t>
            </a:r>
            <a:endParaRPr lang="zh-TW" altLang="zh-TW" sz="3200" u="sng" kern="100" dirty="0">
              <a:solidFill>
                <a:srgbClr val="FF0000"/>
              </a:solidFill>
              <a:latin typeface="jf金萱 七分糖" panose="020B0800000000000000" pitchFamily="34" charset="-120"/>
              <a:ea typeface="jf金萱 七分糖" panose="020B0800000000000000" pitchFamily="34" charset="-120"/>
              <a:cs typeface="Times New Roman" panose="02020603050405020304" pitchFamily="18" charset="0"/>
            </a:endParaRPr>
          </a:p>
          <a:p>
            <a:pPr marL="609600" algn="just">
              <a:lnSpc>
                <a:spcPct val="150000"/>
              </a:lnSpc>
              <a:defRPr/>
            </a:pPr>
            <a:r>
              <a:rPr lang="zh-TW" altLang="zh-TW" sz="3200" dirty="0">
                <a:solidFill>
                  <a:srgbClr val="000000"/>
                </a:solidFill>
                <a:latin typeface="jf金萱 七分糖" panose="020B0800000000000000" pitchFamily="34" charset="-120"/>
                <a:ea typeface="jf金萱 七分糖" panose="020B0800000000000000" pitchFamily="34" charset="-120"/>
                <a:cs typeface="標楷體" panose="03000509000000000000" pitchFamily="65" charset="-120"/>
              </a:rPr>
              <a:t>前項修正自一零八年八月一日施行，適用全年級學生。</a:t>
            </a:r>
            <a:endParaRPr lang="zh-TW" altLang="zh-TW" sz="3200" dirty="0">
              <a:latin typeface="jf金萱 七分糖" panose="020B0800000000000000" pitchFamily="34" charset="-120"/>
              <a:ea typeface="jf金萱 七分糖" panose="020B0800000000000000" pitchFamily="34" charset="-120"/>
              <a:cs typeface="新細明體" panose="02020500000000000000" pitchFamily="18" charset="-120"/>
            </a:endParaRPr>
          </a:p>
        </p:txBody>
      </p:sp>
      <p:sp>
        <p:nvSpPr>
          <p:cNvPr id="16387" name="矩形 2"/>
          <p:cNvSpPr>
            <a:spLocks noChangeArrowheads="1"/>
          </p:cNvSpPr>
          <p:nvPr/>
        </p:nvSpPr>
        <p:spPr bwMode="auto">
          <a:xfrm>
            <a:off x="2640014" y="333376"/>
            <a:ext cx="89453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just"/>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修正「臺北市國民中學學生成績評量補充規定」，並溯至</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108</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年</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8</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月</a:t>
            </a:r>
            <a:r>
              <a:rPr lang="en-US"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1</a:t>
            </a:r>
            <a:r>
              <a:rPr lang="zh-TW" altLang="zh-TW" sz="3200" b="1"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rPr>
              <a:t>日生效</a:t>
            </a:r>
            <a:endParaRPr lang="zh-TW" altLang="zh-TW" sz="3200" dirty="0">
              <a:solidFill>
                <a:srgbClr val="FF0000"/>
              </a:solidFill>
              <a:latin typeface="jf金萱 七分糖" panose="020B0800000000000000" pitchFamily="34" charset="-120"/>
              <a:ea typeface="jf金萱 七分糖" panose="020B0800000000000000" pitchFamily="34" charset="-120"/>
              <a:cs typeface="新細明體" panose="02020500000000000000" pitchFamily="18" charset="-120"/>
            </a:endParaRPr>
          </a:p>
        </p:txBody>
      </p:sp>
    </p:spTree>
    <p:extLst>
      <p:ext uri="{BB962C8B-B14F-4D97-AF65-F5344CB8AC3E}">
        <p14:creationId xmlns:p14="http://schemas.microsoft.com/office/powerpoint/2010/main" val="280434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a:solidFill>
                  <a:srgbClr val="FFFF00"/>
                </a:solidFill>
                <a:latin typeface="凝書體 2.0 Regular" panose="020B0500000000000000" pitchFamily="34" charset="-120"/>
                <a:ea typeface="凝書體 2.0 Regular" panose="020B0500000000000000" pitchFamily="34" charset="-120"/>
              </a:rPr>
              <a:t>七</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a:t>
            </a:r>
            <a:r>
              <a:rPr lang="zh-TW" altLang="en-US" sz="2800" dirty="0">
                <a:solidFill>
                  <a:srgbClr val="FFFF00"/>
                </a:solidFill>
                <a:latin typeface="凝書體 2.0 Regular" panose="020B0500000000000000" pitchFamily="34" charset="-120"/>
                <a:ea typeface="凝書體 2.0 Regular" panose="020B0500000000000000" pitchFamily="34" charset="-120"/>
              </a:rPr>
              <a:t>英資班」獨立研究發表</a:t>
            </a:r>
          </a:p>
        </p:txBody>
      </p:sp>
      <p:sp>
        <p:nvSpPr>
          <p:cNvPr id="3" name="內容版面配置區 2"/>
          <p:cNvSpPr>
            <a:spLocks noGrp="1"/>
          </p:cNvSpPr>
          <p:nvPr>
            <p:ph idx="1"/>
          </p:nvPr>
        </p:nvSpPr>
        <p:spPr/>
        <p:txBody>
          <a:bodyPr/>
          <a:lstStyle/>
          <a:p>
            <a:r>
              <a:rPr lang="zh-TW" altLang="en-US" dirty="0"/>
              <a:t>獨立研究成果</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3847" y="2013875"/>
            <a:ext cx="3313049" cy="46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7760" y="1982282"/>
            <a:ext cx="3298305" cy="47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1479" y="2013875"/>
            <a:ext cx="2751305" cy="46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8464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78C1AC"/>
          </a:solidFill>
        </p:spPr>
        <p:txBody>
          <a:bodyPr/>
          <a:lstStyle/>
          <a:p>
            <a:r>
              <a:rPr lang="zh-TW" altLang="en-US" sz="2800" dirty="0">
                <a:solidFill>
                  <a:srgbClr val="FFFF00"/>
                </a:solidFill>
                <a:latin typeface="凝書體 2.0 Regular" panose="020B0500000000000000" pitchFamily="34" charset="-120"/>
                <a:ea typeface="凝書體 2.0 Regular" panose="020B0500000000000000" pitchFamily="34" charset="-120"/>
              </a:rPr>
              <a:t>八</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a:t>
            </a:r>
            <a:r>
              <a:rPr lang="zh-TW" altLang="en-US" sz="2800" dirty="0">
                <a:solidFill>
                  <a:srgbClr val="FFFF00"/>
                </a:solidFill>
                <a:latin typeface="凝書體 2.0 Regular" panose="020B0500000000000000" pitchFamily="34" charset="-120"/>
                <a:ea typeface="凝書體 2.0 Regular" panose="020B0500000000000000" pitchFamily="34" charset="-120"/>
              </a:rPr>
              <a:t>英語資優班</a:t>
            </a:r>
            <a:r>
              <a:rPr lang="zh-TW" altLang="en-US" sz="2800" dirty="0" smtClean="0">
                <a:solidFill>
                  <a:srgbClr val="FFFF00"/>
                </a:solidFill>
                <a:latin typeface="凝書體 2.0 Regular" panose="020B0500000000000000" pitchFamily="34" charset="-120"/>
                <a:ea typeface="凝書體 2.0 Regular" panose="020B0500000000000000" pitchFamily="34" charset="-120"/>
              </a:rPr>
              <a:t>」成果發表</a:t>
            </a:r>
            <a:endParaRPr lang="zh-TW" altLang="en-US" sz="2800" dirty="0">
              <a:solidFill>
                <a:srgbClr val="FFFF00"/>
              </a:solidFill>
              <a:latin typeface="凝書體 2.0 Regular" panose="020B0500000000000000" pitchFamily="34" charset="-120"/>
              <a:ea typeface="凝書體 2.0 Regular" panose="020B0500000000000000" pitchFamily="34" charset="-120"/>
            </a:endParaRPr>
          </a:p>
        </p:txBody>
      </p:sp>
      <p:sp>
        <p:nvSpPr>
          <p:cNvPr id="3" name="內容版面配置區 2"/>
          <p:cNvSpPr>
            <a:spLocks noGrp="1"/>
          </p:cNvSpPr>
          <p:nvPr>
            <p:ph idx="1"/>
          </p:nvPr>
        </p:nvSpPr>
        <p:spPr/>
        <p:txBody>
          <a:bodyPr/>
          <a:lstStyle/>
          <a:p>
            <a:r>
              <a:rPr lang="zh-TW" altLang="en-US" dirty="0" smtClean="0">
                <a:solidFill>
                  <a:schemeClr val="tx1"/>
                </a:solidFill>
                <a:latin typeface="凝書體 2.0 Regular" panose="020B0500000000000000" pitchFamily="34" charset="-120"/>
                <a:ea typeface="凝書體 2.0 Regular" panose="020B0500000000000000" pitchFamily="34" charset="-120"/>
              </a:rPr>
              <a:t>成果發表會預定於 </a:t>
            </a:r>
            <a:r>
              <a:rPr lang="en-US" altLang="zh-TW" dirty="0" smtClean="0">
                <a:solidFill>
                  <a:schemeClr val="tx1"/>
                </a:solidFill>
                <a:latin typeface="凝書體 2.0 Regular" panose="020B0500000000000000" pitchFamily="34" charset="-120"/>
                <a:ea typeface="凝書體 2.0 Regular" panose="020B0500000000000000" pitchFamily="34" charset="-120"/>
              </a:rPr>
              <a:t>5/27</a:t>
            </a:r>
            <a:r>
              <a:rPr lang="zh-TW" altLang="en-US" dirty="0" smtClean="0">
                <a:solidFill>
                  <a:schemeClr val="tx1"/>
                </a:solidFill>
                <a:latin typeface="凝書體 2.0 Regular" panose="020B0500000000000000" pitchFamily="34" charset="-120"/>
                <a:ea typeface="凝書體 2.0 Regular" panose="020B0500000000000000" pitchFamily="34" charset="-120"/>
              </a:rPr>
              <a:t>辦理</a:t>
            </a:r>
            <a:endParaRPr lang="zh-TW" altLang="en-US" dirty="0">
              <a:solidFill>
                <a:schemeClr val="tx1"/>
              </a:solidFill>
              <a:latin typeface="凝書體 2.0 Regular" panose="020B0500000000000000" pitchFamily="34" charset="-120"/>
              <a:ea typeface="凝書體 2.0 Regular" panose="020B0500000000000000" pitchFamily="34" charset="-120"/>
            </a:endParaRPr>
          </a:p>
        </p:txBody>
      </p:sp>
      <p:pic>
        <p:nvPicPr>
          <p:cNvPr id="8" name="圖片 4"/>
          <p:cNvPicPr>
            <a:picLocks noChangeAspect="1"/>
          </p:cNvPicPr>
          <p:nvPr/>
        </p:nvPicPr>
        <p:blipFill>
          <a:blip r:embed="rId2">
            <a:extLst>
              <a:ext uri="{28A0092B-C50C-407E-A947-70E740481C1C}">
                <a14:useLocalDpi xmlns:a14="http://schemas.microsoft.com/office/drawing/2010/main" val="0"/>
              </a:ext>
            </a:extLst>
          </a:blip>
          <a:srcRect l="30313" t="24802" r="31100" b="23399"/>
          <a:stretch>
            <a:fillRect/>
          </a:stretch>
        </p:blipFill>
        <p:spPr bwMode="auto">
          <a:xfrm>
            <a:off x="3132924" y="1875319"/>
            <a:ext cx="5966687" cy="450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405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24021" y="2770767"/>
            <a:ext cx="12168000" cy="816000"/>
          </a:xfrm>
          <a:prstGeom prst="rect">
            <a:avLst/>
          </a:prstGeom>
        </p:spPr>
        <p:txBody>
          <a:bodyPr vert="horz" wrap="square" lIns="121900" tIns="121900" rIns="121900" bIns="121900" rtlCol="0" anchor="ctr" anchorCtr="0">
            <a:noAutofit/>
          </a:bodyPr>
          <a:lstStyle/>
          <a:p>
            <a:r>
              <a:rPr lang="en" sz="4267" b="1" dirty="0">
                <a:solidFill>
                  <a:srgbClr val="595959"/>
                </a:solidFill>
              </a:rPr>
              <a:t>Thank you</a:t>
            </a:r>
          </a:p>
        </p:txBody>
      </p:sp>
      <p:sp>
        <p:nvSpPr>
          <p:cNvPr id="1017" name="Shape 1017"/>
          <p:cNvSpPr txBox="1">
            <a:spLocks noGrp="1"/>
          </p:cNvSpPr>
          <p:nvPr>
            <p:ph type="subTitle" idx="1"/>
          </p:nvPr>
        </p:nvSpPr>
        <p:spPr>
          <a:xfrm>
            <a:off x="4334067" y="3578767"/>
            <a:ext cx="3484800" cy="816000"/>
          </a:xfrm>
          <a:prstGeom prst="rect">
            <a:avLst/>
          </a:prstGeom>
        </p:spPr>
        <p:txBody>
          <a:bodyPr vert="horz" wrap="square" lIns="121900" tIns="121900" rIns="121900" bIns="121900" rtlCol="0" anchor="ctr" anchorCtr="0">
            <a:noAutofit/>
          </a:bodyPr>
          <a:lstStyle/>
          <a:p>
            <a:r>
              <a:rPr lang="zh-TW" altLang="en-US" dirty="0" smtClean="0">
                <a:solidFill>
                  <a:srgbClr val="595959"/>
                </a:solidFill>
                <a:latin typeface="jf金萱 七分糖" panose="020B0800000000000000" pitchFamily="34" charset="-120"/>
                <a:ea typeface="jf金萱 七分糖" panose="020B0800000000000000" pitchFamily="34" charset="-120"/>
              </a:rPr>
              <a:t>感謝您的聆聽</a:t>
            </a:r>
            <a:endParaRPr lang="en" dirty="0">
              <a:solidFill>
                <a:srgbClr val="595959"/>
              </a:solidFill>
              <a:latin typeface="jf金萱 七分糖" panose="020B0800000000000000" pitchFamily="34" charset="-120"/>
              <a:ea typeface="jf金萱 七分糖" panose="020B0800000000000000" pitchFamily="34" charset="-120"/>
            </a:endParaRPr>
          </a:p>
        </p:txBody>
      </p:sp>
    </p:spTree>
    <p:extLst>
      <p:ext uri="{BB962C8B-B14F-4D97-AF65-F5344CB8AC3E}">
        <p14:creationId xmlns:p14="http://schemas.microsoft.com/office/powerpoint/2010/main" val="1242053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Slide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ontents Slide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ontents Slide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3848</TotalTime>
  <Words>4538</Words>
  <Application>Microsoft Office PowerPoint</Application>
  <PresentationFormat>寬螢幕</PresentationFormat>
  <Paragraphs>701</Paragraphs>
  <Slides>92</Slides>
  <Notes>15</Notes>
  <HiddenSlides>0</HiddenSlides>
  <MMClips>0</MMClips>
  <ScaleCrop>false</ScaleCrop>
  <HeadingPairs>
    <vt:vector size="6" baseType="variant">
      <vt:variant>
        <vt:lpstr>使用字型</vt:lpstr>
      </vt:variant>
      <vt:variant>
        <vt:i4>18</vt:i4>
      </vt:variant>
      <vt:variant>
        <vt:lpstr>佈景主題</vt:lpstr>
      </vt:variant>
      <vt:variant>
        <vt:i4>3</vt:i4>
      </vt:variant>
      <vt:variant>
        <vt:lpstr>投影片標題</vt:lpstr>
      </vt:variant>
      <vt:variant>
        <vt:i4>92</vt:i4>
      </vt:variant>
    </vt:vector>
  </HeadingPairs>
  <TitlesOfParts>
    <vt:vector size="113" baseType="lpstr">
      <vt:lpstr>文鼎古印體</vt:lpstr>
      <vt:lpstr>jf金萱 七分糖</vt:lpstr>
      <vt:lpstr>凝書體 2.0 Regular</vt:lpstr>
      <vt:lpstr>Calibri</vt:lpstr>
      <vt:lpstr>jf金萱 三分糖</vt:lpstr>
      <vt:lpstr>Noto Sans T Chinese Regular</vt:lpstr>
      <vt:lpstr>Tunga</vt:lpstr>
      <vt:lpstr>BiauKai</vt:lpstr>
      <vt:lpstr>Franklin Gothic Book</vt:lpstr>
      <vt:lpstr>標楷體</vt:lpstr>
      <vt:lpstr>Franklin Gothic Medium</vt:lpstr>
      <vt:lpstr>Arial</vt:lpstr>
      <vt:lpstr>Microsoft JhengHei UI</vt:lpstr>
      <vt:lpstr>微軟正黑體</vt:lpstr>
      <vt:lpstr>Times New Roman</vt:lpstr>
      <vt:lpstr>Wingdings</vt:lpstr>
      <vt:lpstr>細明體</vt:lpstr>
      <vt:lpstr>新細明體</vt:lpstr>
      <vt:lpstr>Contents Slide Master</vt:lpstr>
      <vt:lpstr>4_Contents Slide Master</vt:lpstr>
      <vt:lpstr>5_Contents Slide Master</vt:lpstr>
      <vt:lpstr>臺北市立永吉國中</vt:lpstr>
      <vt:lpstr>教務處</vt:lpstr>
      <vt:lpstr>PowerPoint 簡報</vt:lpstr>
      <vt:lpstr>各年級核發畢業證書之規定 (全年級)</vt:lpstr>
      <vt:lpstr>學業與成績處理</vt:lpstr>
      <vt:lpstr>作業抽查時程</vt:lpstr>
      <vt:lpstr>九年級校內各項考試日期</vt:lpstr>
      <vt:lpstr>PowerPoint 簡報</vt:lpstr>
      <vt:lpstr>PowerPoint 簡報</vt:lpstr>
      <vt:lpstr>PowerPoint 簡報</vt:lpstr>
      <vt:lpstr>PowerPoint 簡報</vt:lpstr>
      <vt:lpstr>PowerPoint 簡報</vt:lpstr>
      <vt:lpstr>PowerPoint 簡報</vt:lpstr>
      <vt:lpstr>超額比序及分發作業範例（1)</vt:lpstr>
      <vt:lpstr>超額比序及分發作業範例（2)</vt:lpstr>
      <vt:lpstr>111年基北區適性入學管道</vt:lpstr>
      <vt:lpstr>111學年基北區入學管道重要日程</vt:lpstr>
      <vt:lpstr>九年級多元入學時程</vt:lpstr>
      <vt:lpstr>臺北市111學年度優先免試入學方案</vt:lpstr>
      <vt:lpstr>臺北市111學年度優先免試辦理學校第一類 (請以簡章為準!)</vt:lpstr>
      <vt:lpstr>PowerPoint 簡報</vt:lpstr>
      <vt:lpstr>PowerPoint 簡報</vt:lpstr>
      <vt:lpstr>PowerPoint 簡報</vt:lpstr>
      <vt:lpstr>國九第2次模擬志願選填</vt:lpstr>
      <vt:lpstr>PowerPoint 簡報</vt:lpstr>
      <vt:lpstr>PowerPoint 簡報</vt:lpstr>
      <vt:lpstr>免試入學及特色招生考試入學 --重要事項、日程</vt:lpstr>
      <vt:lpstr>從學知識到學素養，八張圖看懂108課綱 作者：陳雅慧、蘇逸涵 (全文詳親子天下雜誌3月號2019年/105期) </vt:lpstr>
      <vt:lpstr>從學知識到學素養，八張圖看懂108課綱</vt:lpstr>
      <vt:lpstr>從學知識到學素養，八張圖看懂108課綱</vt:lpstr>
      <vt:lpstr>從學知識到學素養，八張圖看懂108課綱</vt:lpstr>
      <vt:lpstr>PowerPoint 簡報</vt:lpstr>
      <vt:lpstr>素養怎麼考？</vt:lpstr>
      <vt:lpstr>新課綱不再考多熟悉課本，而是從中學到的「解決問題力」 會考試題解析，掌握5大素養考試/學習重點               文/ 王惠英(未來Family記者)2020-05-28</vt:lpstr>
      <vt:lpstr>國中教育會考網站 </vt:lpstr>
      <vt:lpstr>教育部十二年國民基本教育資訊網</vt:lpstr>
      <vt:lpstr>臺北市十二年國民基本教育資訊網</vt:lpstr>
      <vt:lpstr>111年國中畢業生適性入學宣導網</vt:lpstr>
      <vt:lpstr>PowerPoint 簡報</vt:lpstr>
      <vt:lpstr>因應嚴重特殊傳染性肺炎疫情， 鼓勵學生可利用下列網站進行居家線上學習： </vt:lpstr>
      <vt:lpstr>   酷課APP宣導(需先申請親子綁定，請洽註冊組) 功能陸續開放</vt:lpstr>
      <vt:lpstr>酷課APP宣導(需先申請親子綁定，請洽註冊組) 功能陸續開放</vt:lpstr>
      <vt:lpstr>PowerPoint 簡報</vt:lpstr>
      <vt:lpstr>各年級核發畢業證書之規定 (全年級)</vt:lpstr>
      <vt:lpstr>學業與成績處理</vt:lpstr>
      <vt:lpstr>作業抽查時程</vt:lpstr>
      <vt:lpstr>七、八年級定期考試與成績計算</vt:lpstr>
      <vt:lpstr>PowerPoint 簡報</vt:lpstr>
      <vt:lpstr>PowerPoint 簡報</vt:lpstr>
      <vt:lpstr>辦理多元學藝活動</vt:lpstr>
      <vt:lpstr>提升英語能力活動</vt:lpstr>
      <vt:lpstr>PowerPoint 簡報</vt:lpstr>
      <vt:lpstr>晨讀規劃</vt:lpstr>
      <vt:lpstr>PowerPoint 簡報</vt:lpstr>
      <vt:lpstr>愛文詠集‧愛阮永吉@yjjhreading</vt:lpstr>
      <vt:lpstr>辦理國際教育月活動(法國)</vt:lpstr>
      <vt:lpstr>因應嚴重特殊傳染性肺炎疫情， 鼓勵學生可利用下列網站進行居家線上學習： </vt:lpstr>
      <vt:lpstr>   酷課APP宣導(需先申請親子綁定，請洽註冊組) 功能陸續開放</vt:lpstr>
      <vt:lpstr>酷課APP宣導(需先申請親子綁定，請洽註冊組) 功能陸續開放</vt:lpstr>
      <vt:lpstr>大考中心：未來題型的改變方向有以下3個重點(大學學測)</vt:lpstr>
      <vt:lpstr>PowerPoint 簡報</vt:lpstr>
      <vt:lpstr>PowerPoint 簡報</vt:lpstr>
      <vt:lpstr>素養怎麼考？</vt:lpstr>
      <vt:lpstr>新課綱不再考多熟悉課本，而是從中學到的「解決問題力」 會考試題解析，掌握5大素養考試/學習重點               文/ 王惠英(未來Family記者)2020-05-28</vt:lpstr>
      <vt:lpstr>學務處</vt:lpstr>
      <vt:lpstr>辦理多元活動</vt:lpstr>
      <vt:lpstr>45週年校慶</vt:lpstr>
      <vt:lpstr>45週年校慶班際趣味競賽</vt:lpstr>
      <vt:lpstr>海洋教育</vt:lpstr>
      <vt:lpstr>八年級隔宿露營</vt:lpstr>
      <vt:lpstr>週朝會活動</vt:lpstr>
      <vt:lpstr>反霸凌    反毒(防毒守門員)     防災</vt:lpstr>
      <vt:lpstr>健康中心(健康檢查、注射疫苗等)</vt:lpstr>
      <vt:lpstr>男生籃球隊</vt:lpstr>
      <vt:lpstr>童軍團~ 戶外探索、服務精神</vt:lpstr>
      <vt:lpstr>PowerPoint 簡報</vt:lpstr>
      <vt:lpstr>反毒宣導- 笑氣</vt:lpstr>
      <vt:lpstr>反毒宣導- 改裝型混合式毒品辨識</vt:lpstr>
      <vt:lpstr>請假相關規定</vt:lpstr>
      <vt:lpstr>總務處</vt:lpstr>
      <vt:lpstr>111年一般事務:</vt:lpstr>
      <vt:lpstr>111年預計辦理工程:</vt:lpstr>
      <vt:lpstr>輔導室</vt:lpstr>
      <vt:lpstr>一、認輔人員儲備研習 / 親職講座報名</vt:lpstr>
      <vt:lpstr>二、「實踐愛團體」</vt:lpstr>
      <vt:lpstr>三、輔導教育相關活動</vt:lpstr>
      <vt:lpstr>四、「國中合作式技藝教育課程」</vt:lpstr>
      <vt:lpstr>五、「職業達人講座」</vt:lpstr>
      <vt:lpstr>六、「英語資優班」訓練紮實</vt:lpstr>
      <vt:lpstr>七、「英資班」獨立研究發表</vt:lpstr>
      <vt:lpstr>八、「英語資優班」成果發表</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佳玲</dc:creator>
  <cp:lastModifiedBy>user</cp:lastModifiedBy>
  <cp:revision>154</cp:revision>
  <dcterms:created xsi:type="dcterms:W3CDTF">2020-09-13T05:15:51Z</dcterms:created>
  <dcterms:modified xsi:type="dcterms:W3CDTF">2022-03-03T01:05:55Z</dcterms:modified>
</cp:coreProperties>
</file>